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5143500" type="screen16x9"/>
  <p:notesSz cx="6858000" cy="9144000"/>
  <p:embeddedFontLst>
    <p:embeddedFont>
      <p:font typeface="Average" panose="02000503040000020003" pitchFamily="2" charset="77"/>
      <p:regular r:id="rId12"/>
    </p:embeddedFont>
    <p:embeddedFont>
      <p:font typeface="Oswald" pitchFamily="2" charset="77"/>
      <p:regular r:id="rId13"/>
      <p:bold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ORI GROCHOLSKI" initials="LG" lastIdx="1" clrIdx="0">
    <p:extLst>
      <p:ext uri="{19B8F6BF-5375-455C-9EA6-DF929625EA0E}">
        <p15:presenceInfo xmlns:p15="http://schemas.microsoft.com/office/powerpoint/2012/main" userId="S-1-5-21-4095628063-3556742122-3606576086-7511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74"/>
  </p:normalViewPr>
  <p:slideViewPr>
    <p:cSldViewPr snapToGrid="0">
      <p:cViewPr varScale="1">
        <p:scale>
          <a:sx n="165" d="100"/>
          <a:sy n="165" d="100"/>
        </p:scale>
        <p:origin x="664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d7936bfca8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d7936bfca8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d7936bfca8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d7936bfca8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d7936bfca8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d7936bfca8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d7936bfca8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d7936bfca8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d7936bfca8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d7936bfca8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d7936bfca8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d7936bfca8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d7936bfca8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d7936bfca8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d7936bfca8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d7936bfca8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4350279" y="2855377"/>
            <a:ext cx="443589" cy="105632"/>
            <a:chOff x="4137525" y="2915950"/>
            <a:chExt cx="869100" cy="207000"/>
          </a:xfrm>
        </p:grpSpPr>
        <p:sp>
          <p:nvSpPr>
            <p:cNvPr id="11" name="Google Shape;11;p2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55275"/>
            <a:ext cx="8520600" cy="189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>
            <a:spLocks noGrp="1"/>
          </p:cNvSpPr>
          <p:nvPr>
            <p:ph type="body" idx="1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2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1" name="Google Shape;4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2" name="Google Shape;42;p9"/>
          <p:cNvSpPr txBox="1">
            <a:spLocks noGrp="1"/>
          </p:cNvSpPr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subTitle" idx="1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swald"/>
              <a:buNone/>
              <a:defRPr sz="21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lat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  <a:defRPr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lvl="1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>
            <a:spLocks noGrp="1"/>
          </p:cNvSpPr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Overview and Outlook</a:t>
            </a:r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subTitle" idx="1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Centers for Medicare &amp; Medicaid Services (CMS)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Center for Clinical Standards and Quality (CCSQ)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Topics</a:t>
            </a:r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2100" dirty="0"/>
              <a:t>Role of the Center for Clinical Standards and Quality (CCSQ)</a:t>
            </a:r>
            <a:endParaRPr sz="21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Role of the Information Systems Group (ISG)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Breadth and Scope of ISG Services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What is the current status of ISG services? </a:t>
            </a:r>
            <a:endParaRPr dirty="0"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Where is ISG going?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Contracting</a:t>
            </a:r>
            <a:endParaRPr dirty="0"/>
          </a:p>
        </p:txBody>
      </p:sp>
      <p:cxnSp>
        <p:nvCxnSpPr>
          <p:cNvPr id="67" name="Google Shape;67;p14"/>
          <p:cNvCxnSpPr/>
          <p:nvPr/>
        </p:nvCxnSpPr>
        <p:spPr>
          <a:xfrm>
            <a:off x="708900" y="2863675"/>
            <a:ext cx="7701300" cy="13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Role of CCSQ</a:t>
            </a:r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Improve quality, safety, and outcomes for every beneficiary</a:t>
            </a:r>
            <a:endParaRPr b="1"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Regulations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Coverage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Survey and Enforcement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Quality Measurement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Quality Improvement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Role of ISG</a:t>
            </a:r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Mission: We design, build, and continuously improve human-centered and innovative IT solutions to advance the CMS Quality Strategy. </a:t>
            </a:r>
            <a:endParaRPr dirty="0"/>
          </a:p>
          <a:p>
            <a:pPr marL="45720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  <p:sp>
        <p:nvSpPr>
          <p:cNvPr id="80" name="Google Shape;80;p16"/>
          <p:cNvSpPr/>
          <p:nvPr/>
        </p:nvSpPr>
        <p:spPr>
          <a:xfrm>
            <a:off x="1862775" y="2113000"/>
            <a:ext cx="1624800" cy="572700"/>
          </a:xfrm>
          <a:prstGeom prst="wedgeRoundRectCallout">
            <a:avLst>
              <a:gd name="adj1" fmla="val -87645"/>
              <a:gd name="adj2" fmla="val -62135"/>
              <a:gd name="adj3" fmla="val 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</a:rPr>
              <a:t>What does that </a:t>
            </a:r>
            <a:endParaRPr>
              <a:solidFill>
                <a:schemeClr val="lt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</a:rPr>
              <a:t>involve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81" name="Google Shape;81;p16"/>
          <p:cNvSpPr txBox="1"/>
          <p:nvPr/>
        </p:nvSpPr>
        <p:spPr>
          <a:xfrm>
            <a:off x="458750" y="2821775"/>
            <a:ext cx="3739500" cy="205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</a:pPr>
            <a:r>
              <a:rPr lang="en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Infrastructure Services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</a:pPr>
            <a:r>
              <a:rPr lang="en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Service Center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</a:pPr>
            <a:r>
              <a:rPr lang="en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Portfolio, Program, and Project Support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</a:pPr>
            <a:r>
              <a:rPr lang="en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Data Services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</a:pPr>
            <a:r>
              <a:rPr lang="en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Information Security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82" name="Google Shape;82;p16"/>
          <p:cNvSpPr txBox="1"/>
          <p:nvPr/>
        </p:nvSpPr>
        <p:spPr>
          <a:xfrm>
            <a:off x="4335675" y="2821775"/>
            <a:ext cx="3739500" cy="173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</a:pPr>
            <a:r>
              <a:rPr lang="en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Application Development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</a:pPr>
            <a:r>
              <a:rPr lang="en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Endpoint Computing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</a:pPr>
            <a:r>
              <a:rPr lang="en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Networking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</a:pPr>
            <a:r>
              <a:rPr lang="en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Identity Management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</a:pPr>
            <a:r>
              <a:rPr lang="en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Enterprise Services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Scale ??</a:t>
            </a:r>
            <a:endParaRPr/>
          </a:p>
        </p:txBody>
      </p:sp>
      <p:sp>
        <p:nvSpPr>
          <p:cNvPr id="88" name="Google Shape;88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Physical</a:t>
            </a:r>
            <a:endParaRPr b="1" dirty="0"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10K sq. ft of data center space pre cloud (10FT racks)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4PB of disk space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2,200 servers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65 locations around the US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+ 4,000 laptops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$300M annual budget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Where we are today</a:t>
            </a:r>
            <a:endParaRPr/>
          </a:p>
        </p:txBody>
      </p:sp>
      <p:sp>
        <p:nvSpPr>
          <p:cNvPr id="94" name="Google Shape;94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Cloud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Agile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DevSecOps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HCD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9"/>
          <p:cNvSpPr/>
          <p:nvPr/>
        </p:nvSpPr>
        <p:spPr>
          <a:xfrm rot="-5400000">
            <a:off x="3726075" y="1884925"/>
            <a:ext cx="1695900" cy="1320600"/>
          </a:xfrm>
          <a:prstGeom prst="mathEqual">
            <a:avLst>
              <a:gd name="adj1" fmla="val 23520"/>
              <a:gd name="adj2" fmla="val 1176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9"/>
          <p:cNvSpPr/>
          <p:nvPr/>
        </p:nvSpPr>
        <p:spPr>
          <a:xfrm>
            <a:off x="3685404" y="1600204"/>
            <a:ext cx="1779300" cy="1890600"/>
          </a:xfrm>
          <a:prstGeom prst="ellipse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Where we are going</a:t>
            </a:r>
            <a:endParaRPr/>
          </a:p>
        </p:txBody>
      </p:sp>
      <p:sp>
        <p:nvSpPr>
          <p:cNvPr id="106" name="Google Shape;106;p20"/>
          <p:cNvSpPr txBox="1">
            <a:spLocks noGrp="1"/>
          </p:cNvSpPr>
          <p:nvPr>
            <p:ph type="body" idx="1"/>
          </p:nvPr>
        </p:nvSpPr>
        <p:spPr>
          <a:xfrm>
            <a:off x="311700" y="923875"/>
            <a:ext cx="41661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Maturation of:</a:t>
            </a:r>
            <a:endParaRPr b="1"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Cloud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Agile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DevSecOps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/>
              <a:t>Federal and Contractor Relationship</a:t>
            </a:r>
            <a:endParaRPr b="1"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Transparency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Increased Federal Engagement</a:t>
            </a:r>
            <a:endParaRPr/>
          </a:p>
        </p:txBody>
      </p:sp>
      <p:sp>
        <p:nvSpPr>
          <p:cNvPr id="107" name="Google Shape;107;p20"/>
          <p:cNvSpPr txBox="1">
            <a:spLocks noGrp="1"/>
          </p:cNvSpPr>
          <p:nvPr>
            <p:ph type="body" idx="1"/>
          </p:nvPr>
        </p:nvSpPr>
        <p:spPr>
          <a:xfrm>
            <a:off x="4192200" y="923875"/>
            <a:ext cx="4868700" cy="382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en" sz="1890" b="1"/>
              <a:t>Emerging Technologies:</a:t>
            </a:r>
            <a:endParaRPr sz="1890" b="1"/>
          </a:p>
          <a:p>
            <a:pPr marL="457200" marR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605"/>
              <a:buNone/>
            </a:pPr>
            <a:r>
              <a:rPr lang="en" sz="1890" b="1"/>
              <a:t>Topics we are Exploring </a:t>
            </a:r>
            <a:endParaRPr sz="1890" b="1"/>
          </a:p>
          <a:p>
            <a:pPr marL="914400" marR="0" lvl="0" indent="-348615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890"/>
              <a:buChar char="●"/>
            </a:pPr>
            <a:r>
              <a:rPr lang="en" sz="1890"/>
              <a:t>Artificial Intelligence (AI)/ Natural Language Processing (NLP)</a:t>
            </a:r>
            <a:endParaRPr sz="1890"/>
          </a:p>
          <a:p>
            <a:pPr marL="914400" marR="0" lvl="0" indent="-348615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890"/>
              <a:buChar char="●"/>
            </a:pPr>
            <a:r>
              <a:rPr lang="en" sz="1890"/>
              <a:t>Serverless Computing  </a:t>
            </a:r>
            <a:endParaRPr sz="1890"/>
          </a:p>
          <a:p>
            <a:pPr marL="914400" marR="0" lvl="0" indent="-348615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890"/>
              <a:buChar char="●"/>
            </a:pPr>
            <a:r>
              <a:rPr lang="en" sz="1890"/>
              <a:t>Robotic Process Automation (RPA)</a:t>
            </a:r>
            <a:endParaRPr sz="1890"/>
          </a:p>
          <a:p>
            <a:pPr marL="457200" marR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605"/>
              <a:buNone/>
            </a:pPr>
            <a:r>
              <a:rPr lang="en" sz="1890" b="1"/>
              <a:t>Topics we are not Currently Exploring </a:t>
            </a:r>
            <a:endParaRPr sz="1890" b="1"/>
          </a:p>
          <a:p>
            <a:pPr marL="914400" marR="0" lvl="0" indent="-348615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890"/>
              <a:buChar char="●"/>
            </a:pPr>
            <a:r>
              <a:rPr lang="en" sz="1890"/>
              <a:t>Blockchain</a:t>
            </a:r>
            <a:endParaRPr sz="1890"/>
          </a:p>
          <a:p>
            <a:pPr marL="914400" marR="0" lvl="0" indent="-348615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890"/>
              <a:buChar char="●"/>
            </a:pPr>
            <a:r>
              <a:rPr lang="en" sz="1890"/>
              <a:t>Internet of Things (IoT)</a:t>
            </a:r>
            <a:endParaRPr sz="1890"/>
          </a:p>
          <a:p>
            <a:pPr marL="914400" marR="0" lvl="0" indent="-348615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890"/>
              <a:buChar char="●"/>
            </a:pPr>
            <a:r>
              <a:rPr lang="en" sz="1890"/>
              <a:t>Edge Computing </a:t>
            </a:r>
            <a:endParaRPr sz="1890"/>
          </a:p>
          <a:p>
            <a:pPr marL="914400" marR="0" lvl="0" indent="-348615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890"/>
              <a:buChar char="●"/>
            </a:pPr>
            <a:r>
              <a:rPr lang="en" sz="1890"/>
              <a:t>Quantum Computing </a:t>
            </a:r>
            <a:endParaRPr sz="1890"/>
          </a:p>
          <a:p>
            <a:pPr marL="0" marR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605"/>
              <a:buNone/>
            </a:pPr>
            <a:endParaRPr sz="139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Contracting</a:t>
            </a:r>
            <a:endParaRPr/>
          </a:p>
        </p:txBody>
      </p:sp>
      <p:sp>
        <p:nvSpPr>
          <p:cNvPr id="113" name="Google Shape;113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b="1"/>
              <a:t>ACME</a:t>
            </a:r>
            <a:endParaRPr b="1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b="1"/>
              <a:t>DASH</a:t>
            </a:r>
            <a:endParaRPr b="1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b="1"/>
              <a:t>HIDS (Service Center, Cloud Services, Tools, Security, ServiceNow, etc.)</a:t>
            </a:r>
            <a:endParaRPr b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te">
  <a:themeElements>
    <a:clrScheme name="Slate">
      <a:dk1>
        <a:srgbClr val="FFFFFF"/>
      </a:dk1>
      <a:lt1>
        <a:srgbClr val="37474F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D966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262</Words>
  <Application>Microsoft Macintosh PowerPoint</Application>
  <PresentationFormat>On-screen Show (16:9)</PresentationFormat>
  <Paragraphs>67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Oswald</vt:lpstr>
      <vt:lpstr>Arial</vt:lpstr>
      <vt:lpstr>Average</vt:lpstr>
      <vt:lpstr>Slate</vt:lpstr>
      <vt:lpstr>Overview and Outlook</vt:lpstr>
      <vt:lpstr>Topics</vt:lpstr>
      <vt:lpstr>Role of CCSQ</vt:lpstr>
      <vt:lpstr>Role of ISG</vt:lpstr>
      <vt:lpstr>Scale ??</vt:lpstr>
      <vt:lpstr>Where we are today</vt:lpstr>
      <vt:lpstr>PowerPoint Presentation</vt:lpstr>
      <vt:lpstr>Where we are going</vt:lpstr>
      <vt:lpstr>Contracting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Overview and Outlook</dc:title>
  <dc:creator>LORI GROCHOLSKI</dc:creator>
  <cp:lastModifiedBy>Plaugher, Mark J. (CMS/CCSQ)</cp:lastModifiedBy>
  <cp:revision>7</cp:revision>
  <dcterms:modified xsi:type="dcterms:W3CDTF">2021-05-18T14:55:40Z</dcterms:modified>
</cp:coreProperties>
</file>