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9" r:id="rId1"/>
    <p:sldMasterId id="2147483692" r:id="rId2"/>
  </p:sldMasterIdLst>
  <p:notesMasterIdLst>
    <p:notesMasterId r:id="rId39"/>
  </p:notesMasterIdLst>
  <p:sldIdLst>
    <p:sldId id="256" r:id="rId3"/>
    <p:sldId id="259" r:id="rId4"/>
    <p:sldId id="263" r:id="rId5"/>
    <p:sldId id="260" r:id="rId6"/>
    <p:sldId id="261" r:id="rId7"/>
    <p:sldId id="262"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323" r:id="rId22"/>
    <p:sldId id="309" r:id="rId23"/>
    <p:sldId id="310" r:id="rId24"/>
    <p:sldId id="308" r:id="rId25"/>
    <p:sldId id="311" r:id="rId26"/>
    <p:sldId id="313" r:id="rId27"/>
    <p:sldId id="314" r:id="rId28"/>
    <p:sldId id="315" r:id="rId29"/>
    <p:sldId id="316" r:id="rId30"/>
    <p:sldId id="330" r:id="rId31"/>
    <p:sldId id="312" r:id="rId32"/>
    <p:sldId id="317" r:id="rId33"/>
    <p:sldId id="318" r:id="rId34"/>
    <p:sldId id="319" r:id="rId35"/>
    <p:sldId id="320" r:id="rId36"/>
    <p:sldId id="336" r:id="rId37"/>
    <p:sldId id="337"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4" autoAdjust="0"/>
    <p:restoredTop sz="94660"/>
  </p:normalViewPr>
  <p:slideViewPr>
    <p:cSldViewPr snapToGrid="0">
      <p:cViewPr varScale="1">
        <p:scale>
          <a:sx n="128" d="100"/>
          <a:sy n="128" d="100"/>
        </p:scale>
        <p:origin x="52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639016-979D-4384-B5A0-8999D0485853}" type="datetimeFigureOut">
              <a:rPr lang="en-US" smtClean="0"/>
              <a:t>4/19/21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9DE3ED-DCFB-45D8-8C24-5868974492AC}" type="slidenum">
              <a:rPr lang="en-US" smtClean="0"/>
              <a:t>‹#›</a:t>
            </a:fld>
            <a:endParaRPr lang="en-US" dirty="0"/>
          </a:p>
        </p:txBody>
      </p:sp>
    </p:spTree>
    <p:extLst>
      <p:ext uri="{BB962C8B-B14F-4D97-AF65-F5344CB8AC3E}">
        <p14:creationId xmlns:p14="http://schemas.microsoft.com/office/powerpoint/2010/main" val="1858660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7B898A01-842B-0042-9AB7-55364486B929}" type="slidenum">
              <a:rPr lang="en-US" smtClean="0"/>
              <a:pPr/>
              <a:t>20</a:t>
            </a:fld>
            <a:endParaRPr lang="en-US" dirty="0"/>
          </a:p>
        </p:txBody>
      </p:sp>
      <p:sp>
        <p:nvSpPr>
          <p:cNvPr id="5" name="Notes Placeholder 4"/>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3910454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29</a:t>
            </a:fld>
            <a:endParaRPr lang="en-US" dirty="0"/>
          </a:p>
        </p:txBody>
      </p:sp>
    </p:spTree>
    <p:extLst>
      <p:ext uri="{BB962C8B-B14F-4D97-AF65-F5344CB8AC3E}">
        <p14:creationId xmlns:p14="http://schemas.microsoft.com/office/powerpoint/2010/main" val="30088668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30</a:t>
            </a:fld>
            <a:endParaRPr lang="en-US" dirty="0"/>
          </a:p>
        </p:txBody>
      </p:sp>
    </p:spTree>
    <p:extLst>
      <p:ext uri="{BB962C8B-B14F-4D97-AF65-F5344CB8AC3E}">
        <p14:creationId xmlns:p14="http://schemas.microsoft.com/office/powerpoint/2010/main" val="19640913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31</a:t>
            </a:fld>
            <a:endParaRPr lang="en-US" dirty="0"/>
          </a:p>
        </p:txBody>
      </p:sp>
    </p:spTree>
    <p:extLst>
      <p:ext uri="{BB962C8B-B14F-4D97-AF65-F5344CB8AC3E}">
        <p14:creationId xmlns:p14="http://schemas.microsoft.com/office/powerpoint/2010/main" val="42403824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32</a:t>
            </a:fld>
            <a:endParaRPr lang="en-US" dirty="0"/>
          </a:p>
        </p:txBody>
      </p:sp>
    </p:spTree>
    <p:extLst>
      <p:ext uri="{BB962C8B-B14F-4D97-AF65-F5344CB8AC3E}">
        <p14:creationId xmlns:p14="http://schemas.microsoft.com/office/powerpoint/2010/main" val="39856828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33</a:t>
            </a:fld>
            <a:endParaRPr lang="en-US" dirty="0"/>
          </a:p>
        </p:txBody>
      </p:sp>
    </p:spTree>
    <p:extLst>
      <p:ext uri="{BB962C8B-B14F-4D97-AF65-F5344CB8AC3E}">
        <p14:creationId xmlns:p14="http://schemas.microsoft.com/office/powerpoint/2010/main" val="31765251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34</a:t>
            </a:fld>
            <a:endParaRPr lang="en-US" dirty="0"/>
          </a:p>
        </p:txBody>
      </p:sp>
    </p:spTree>
    <p:extLst>
      <p:ext uri="{BB962C8B-B14F-4D97-AF65-F5344CB8AC3E}">
        <p14:creationId xmlns:p14="http://schemas.microsoft.com/office/powerpoint/2010/main" val="3991141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35</a:t>
            </a:fld>
            <a:endParaRPr lang="en-US" dirty="0"/>
          </a:p>
        </p:txBody>
      </p:sp>
    </p:spTree>
    <p:extLst>
      <p:ext uri="{BB962C8B-B14F-4D97-AF65-F5344CB8AC3E}">
        <p14:creationId xmlns:p14="http://schemas.microsoft.com/office/powerpoint/2010/main" val="471551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21</a:t>
            </a:fld>
            <a:endParaRPr lang="en-US" dirty="0"/>
          </a:p>
        </p:txBody>
      </p:sp>
    </p:spTree>
    <p:extLst>
      <p:ext uri="{BB962C8B-B14F-4D97-AF65-F5344CB8AC3E}">
        <p14:creationId xmlns:p14="http://schemas.microsoft.com/office/powerpoint/2010/main" val="2996586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22</a:t>
            </a:fld>
            <a:endParaRPr lang="en-US" dirty="0"/>
          </a:p>
        </p:txBody>
      </p:sp>
    </p:spTree>
    <p:extLst>
      <p:ext uri="{BB962C8B-B14F-4D97-AF65-F5344CB8AC3E}">
        <p14:creationId xmlns:p14="http://schemas.microsoft.com/office/powerpoint/2010/main" val="657889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23</a:t>
            </a:fld>
            <a:endParaRPr lang="en-US" dirty="0"/>
          </a:p>
        </p:txBody>
      </p:sp>
    </p:spTree>
    <p:extLst>
      <p:ext uri="{BB962C8B-B14F-4D97-AF65-F5344CB8AC3E}">
        <p14:creationId xmlns:p14="http://schemas.microsoft.com/office/powerpoint/2010/main" val="806366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24</a:t>
            </a:fld>
            <a:endParaRPr lang="en-US" dirty="0"/>
          </a:p>
        </p:txBody>
      </p:sp>
    </p:spTree>
    <p:extLst>
      <p:ext uri="{BB962C8B-B14F-4D97-AF65-F5344CB8AC3E}">
        <p14:creationId xmlns:p14="http://schemas.microsoft.com/office/powerpoint/2010/main" val="41578741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25</a:t>
            </a:fld>
            <a:endParaRPr lang="en-US" dirty="0"/>
          </a:p>
        </p:txBody>
      </p:sp>
    </p:spTree>
    <p:extLst>
      <p:ext uri="{BB962C8B-B14F-4D97-AF65-F5344CB8AC3E}">
        <p14:creationId xmlns:p14="http://schemas.microsoft.com/office/powerpoint/2010/main" val="8189911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26</a:t>
            </a:fld>
            <a:endParaRPr lang="en-US" dirty="0"/>
          </a:p>
        </p:txBody>
      </p:sp>
    </p:spTree>
    <p:extLst>
      <p:ext uri="{BB962C8B-B14F-4D97-AF65-F5344CB8AC3E}">
        <p14:creationId xmlns:p14="http://schemas.microsoft.com/office/powerpoint/2010/main" val="36536944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27</a:t>
            </a:fld>
            <a:endParaRPr lang="en-US" dirty="0"/>
          </a:p>
        </p:txBody>
      </p:sp>
    </p:spTree>
    <p:extLst>
      <p:ext uri="{BB962C8B-B14F-4D97-AF65-F5344CB8AC3E}">
        <p14:creationId xmlns:p14="http://schemas.microsoft.com/office/powerpoint/2010/main" val="34530576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28</a:t>
            </a:fld>
            <a:endParaRPr lang="en-US" dirty="0"/>
          </a:p>
        </p:txBody>
      </p:sp>
    </p:spTree>
    <p:extLst>
      <p:ext uri="{BB962C8B-B14F-4D97-AF65-F5344CB8AC3E}">
        <p14:creationId xmlns:p14="http://schemas.microsoft.com/office/powerpoint/2010/main" val="30249267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7701E1-8106-4C64-B99D-4C6B50F98A69}" type="slidenum">
              <a:rPr lang="en-US" smtClean="0"/>
              <a:t>‹#›</a:t>
            </a:fld>
            <a:endParaRPr lang="en-US" dirty="0"/>
          </a:p>
        </p:txBody>
      </p:sp>
    </p:spTree>
    <p:extLst>
      <p:ext uri="{BB962C8B-B14F-4D97-AF65-F5344CB8AC3E}">
        <p14:creationId xmlns:p14="http://schemas.microsoft.com/office/powerpoint/2010/main" val="41745090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7701E1-8106-4C64-B99D-4C6B50F98A69}" type="slidenum">
              <a:rPr lang="en-US" smtClean="0"/>
              <a:t>‹#›</a:t>
            </a:fld>
            <a:endParaRPr lang="en-US" dirty="0"/>
          </a:p>
        </p:txBody>
      </p:sp>
    </p:spTree>
    <p:extLst>
      <p:ext uri="{BB962C8B-B14F-4D97-AF65-F5344CB8AC3E}">
        <p14:creationId xmlns:p14="http://schemas.microsoft.com/office/powerpoint/2010/main" val="35938080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7701E1-8106-4C64-B99D-4C6B50F98A69}" type="slidenum">
              <a:rPr lang="en-US" smtClean="0"/>
              <a:t>‹#›</a:t>
            </a:fld>
            <a:endParaRPr lang="en-US" dirty="0"/>
          </a:p>
        </p:txBody>
      </p:sp>
    </p:spTree>
    <p:extLst>
      <p:ext uri="{BB962C8B-B14F-4D97-AF65-F5344CB8AC3E}">
        <p14:creationId xmlns:p14="http://schemas.microsoft.com/office/powerpoint/2010/main" val="38162573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812800" y="430503"/>
            <a:ext cx="10972800" cy="868362"/>
          </a:xfrm>
          <a:prstGeom prst="rect">
            <a:avLst/>
          </a:prstGeom>
          <a:noFill/>
          <a:effectLst/>
        </p:spPr>
        <p:txBody>
          <a:bodyPr vert="horz" lIns="91440" tIns="45720" rIns="91440" bIns="45720" rtlCol="0" anchor="ctr" anchorCtr="0">
            <a:normAutofit/>
          </a:bodyPr>
          <a:lstStyle>
            <a:lvl1pPr>
              <a:lnSpc>
                <a:spcPts val="3200"/>
              </a:lnSpc>
              <a:defRPr lang="en-US"/>
            </a:lvl1pPr>
          </a:lstStyle>
          <a:p>
            <a:r>
              <a:rPr lang="en-US" dirty="0"/>
              <a:t>Click to edit Master title style</a:t>
            </a:r>
          </a:p>
        </p:txBody>
      </p:sp>
      <p:sp>
        <p:nvSpPr>
          <p:cNvPr id="6" name="Slide Number Placeholder 5"/>
          <p:cNvSpPr>
            <a:spLocks noGrp="1"/>
          </p:cNvSpPr>
          <p:nvPr>
            <p:ph type="sldNum" sz="quarter" idx="4"/>
          </p:nvPr>
        </p:nvSpPr>
        <p:spPr>
          <a:xfrm>
            <a:off x="11198440" y="93030"/>
            <a:ext cx="661021" cy="180918"/>
          </a:xfrm>
          <a:prstGeom prst="rect">
            <a:avLst/>
          </a:prstGeom>
        </p:spPr>
        <p:txBody>
          <a:bodyPr vert="horz" lIns="91440" tIns="45720" rIns="91440" bIns="45720" rtlCol="0" anchor="b"/>
          <a:lstStyle>
            <a:lvl1pPr algn="ctr">
              <a:defRPr lang="en-US" smtClean="0"/>
            </a:lvl1pPr>
          </a:lstStyle>
          <a:p>
            <a:fld id="{295008BC-DA31-4D19-837B-EFA4386B05F5}" type="slidenum">
              <a:rPr>
                <a:solidFill>
                  <a:srgbClr val="FFFFFF">
                    <a:lumMod val="50000"/>
                  </a:srgbClr>
                </a:solidFill>
              </a:rPr>
              <a:pPr/>
              <a:t>‹#›</a:t>
            </a:fld>
            <a:endParaRPr dirty="0">
              <a:solidFill>
                <a:srgbClr val="FFFFFF">
                  <a:lumMod val="50000"/>
                </a:srgbClr>
              </a:solidFill>
            </a:endParaRPr>
          </a:p>
        </p:txBody>
      </p:sp>
      <p:cxnSp>
        <p:nvCxnSpPr>
          <p:cNvPr id="3" name="Straight Connector 2"/>
          <p:cNvCxnSpPr>
            <a:stCxn id="6" idx="3"/>
            <a:endCxn id="6" idx="3"/>
          </p:cNvCxnSpPr>
          <p:nvPr userDrawn="1"/>
        </p:nvCxnSpPr>
        <p:spPr>
          <a:xfrm>
            <a:off x="11859461" y="183489"/>
            <a:ext cx="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userDrawn="1"/>
        </p:nvCxnSpPr>
        <p:spPr>
          <a:xfrm>
            <a:off x="117856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12776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Rectangle 8"/>
          <p:cNvSpPr/>
          <p:nvPr userDrawn="1"/>
        </p:nvSpPr>
        <p:spPr bwMode="auto">
          <a:xfrm>
            <a:off x="1" y="1"/>
            <a:ext cx="564444" cy="1117599"/>
          </a:xfrm>
          <a:prstGeom prst="rect">
            <a:avLst/>
          </a:prstGeom>
          <a:solidFill>
            <a:srgbClr val="EFC20D"/>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sz="1800" b="1" dirty="0">
              <a:solidFill>
                <a:prstClr val="black"/>
              </a:solidFill>
              <a:latin typeface="Arial" charset="0"/>
            </a:endParaRPr>
          </a:p>
        </p:txBody>
      </p:sp>
      <p:cxnSp>
        <p:nvCxnSpPr>
          <p:cNvPr id="11" name="Straight Connector 10"/>
          <p:cNvCxnSpPr/>
          <p:nvPr userDrawn="1"/>
        </p:nvCxnSpPr>
        <p:spPr bwMode="auto">
          <a:xfrm>
            <a:off x="1120777" y="1178468"/>
            <a:ext cx="10593057" cy="0"/>
          </a:xfrm>
          <a:prstGeom prst="line">
            <a:avLst/>
          </a:prstGeom>
          <a:solidFill>
            <a:srgbClr val="FFCC99"/>
          </a:solidFill>
          <a:ln w="12700" cap="flat" cmpd="sng" algn="ctr">
            <a:solidFill>
              <a:srgbClr val="EFC20D"/>
            </a:solidFill>
            <a:prstDash val="solid"/>
            <a:round/>
            <a:headEnd type="none" w="med" len="med"/>
            <a:tailEnd type="none" w="med" len="med"/>
          </a:ln>
          <a:effectLst/>
        </p:spPr>
      </p:cxnSp>
      <p:sp>
        <p:nvSpPr>
          <p:cNvPr id="12" name="Rectangle 11"/>
          <p:cNvSpPr/>
          <p:nvPr userDrawn="1"/>
        </p:nvSpPr>
        <p:spPr bwMode="auto">
          <a:xfrm>
            <a:off x="0" y="1320801"/>
            <a:ext cx="541867" cy="5537200"/>
          </a:xfrm>
          <a:prstGeom prst="rect">
            <a:avLst/>
          </a:prstGeom>
          <a:solidFill>
            <a:schemeClr val="tx2"/>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sz="1800" b="1" dirty="0">
              <a:solidFill>
                <a:srgbClr val="005F9E"/>
              </a:solidFill>
              <a:latin typeface="Arial" charset="0"/>
            </a:endParaRPr>
          </a:p>
        </p:txBody>
      </p:sp>
    </p:spTree>
    <p:extLst>
      <p:ext uri="{BB962C8B-B14F-4D97-AF65-F5344CB8AC3E}">
        <p14:creationId xmlns:p14="http://schemas.microsoft.com/office/powerpoint/2010/main" val="9973633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05632-9034-4866-AD0A-9D07955C165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C6AD4EA-58B2-4282-9D41-5208084D0CC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435552B-97D9-4D13-8579-A4EC6C86336C}"/>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1CE76939-3B2F-4D6D-8E62-41972CB9DE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4D13D03-B934-4A26-862C-44EB6ABF9BE0}"/>
              </a:ext>
            </a:extLst>
          </p:cNvPr>
          <p:cNvSpPr>
            <a:spLocks noGrp="1"/>
          </p:cNvSpPr>
          <p:nvPr>
            <p:ph type="sldNum" sz="quarter" idx="12"/>
          </p:nvPr>
        </p:nvSpPr>
        <p:spPr/>
        <p:txBody>
          <a:bodyPr/>
          <a:lstStyle/>
          <a:p>
            <a:fld id="{AA7701E1-8106-4C64-B99D-4C6B50F98A69}" type="slidenum">
              <a:rPr lang="en-US" smtClean="0"/>
              <a:t>‹#›</a:t>
            </a:fld>
            <a:endParaRPr lang="en-US" dirty="0"/>
          </a:p>
        </p:txBody>
      </p:sp>
    </p:spTree>
    <p:extLst>
      <p:ext uri="{BB962C8B-B14F-4D97-AF65-F5344CB8AC3E}">
        <p14:creationId xmlns:p14="http://schemas.microsoft.com/office/powerpoint/2010/main" val="34961792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06151-966D-442C-BC5E-42C9940B54D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3F6F350-DA07-4833-B865-9EBEB49306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BD6468-29D2-45F8-A3B1-8F2EED901704}"/>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396168B5-34C9-4D3F-BFA4-145C3B91071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B5FC824-AA46-4249-A160-AC6AFBC46F93}"/>
              </a:ext>
            </a:extLst>
          </p:cNvPr>
          <p:cNvSpPr>
            <a:spLocks noGrp="1"/>
          </p:cNvSpPr>
          <p:nvPr>
            <p:ph type="sldNum" sz="quarter" idx="12"/>
          </p:nvPr>
        </p:nvSpPr>
        <p:spPr/>
        <p:txBody>
          <a:bodyPr/>
          <a:lstStyle/>
          <a:p>
            <a:fld id="{AA7701E1-8106-4C64-B99D-4C6B50F98A69}" type="slidenum">
              <a:rPr lang="en-US" smtClean="0"/>
              <a:t>‹#›</a:t>
            </a:fld>
            <a:endParaRPr lang="en-US" dirty="0"/>
          </a:p>
        </p:txBody>
      </p:sp>
    </p:spTree>
    <p:extLst>
      <p:ext uri="{BB962C8B-B14F-4D97-AF65-F5344CB8AC3E}">
        <p14:creationId xmlns:p14="http://schemas.microsoft.com/office/powerpoint/2010/main" val="25227919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3A0DA-DC49-4DC1-A064-5E029B6DDEA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434849F-8F9D-44AE-8522-12F82BAB034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28EC75-DB47-4E17-B06F-BD24DB9AAF85}"/>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E2BC3ED5-84A3-4504-96CE-22CE76510DC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6A25074-BED9-44E5-BE6E-8B5CCF0BB087}"/>
              </a:ext>
            </a:extLst>
          </p:cNvPr>
          <p:cNvSpPr>
            <a:spLocks noGrp="1"/>
          </p:cNvSpPr>
          <p:nvPr>
            <p:ph type="sldNum" sz="quarter" idx="12"/>
          </p:nvPr>
        </p:nvSpPr>
        <p:spPr/>
        <p:txBody>
          <a:bodyPr/>
          <a:lstStyle/>
          <a:p>
            <a:fld id="{AA7701E1-8106-4C64-B99D-4C6B50F98A69}" type="slidenum">
              <a:rPr lang="en-US" smtClean="0"/>
              <a:t>‹#›</a:t>
            </a:fld>
            <a:endParaRPr lang="en-US" dirty="0"/>
          </a:p>
        </p:txBody>
      </p:sp>
    </p:spTree>
    <p:extLst>
      <p:ext uri="{BB962C8B-B14F-4D97-AF65-F5344CB8AC3E}">
        <p14:creationId xmlns:p14="http://schemas.microsoft.com/office/powerpoint/2010/main" val="22571698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05120-BC20-48B8-9024-017B3BF59F1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A60DAAF-50D5-4B68-9C7D-67D063CFD24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6ACA35C-B9B8-4EBC-A625-F1DCC8B88B5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1F8F227-3E7A-4E98-8F92-9EC5856BB576}"/>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2651C6A5-A45E-4C5F-B9A4-8A344797906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2E69555-C1A4-4EE9-8D3B-AE5063348410}"/>
              </a:ext>
            </a:extLst>
          </p:cNvPr>
          <p:cNvSpPr>
            <a:spLocks noGrp="1"/>
          </p:cNvSpPr>
          <p:nvPr>
            <p:ph type="sldNum" sz="quarter" idx="12"/>
          </p:nvPr>
        </p:nvSpPr>
        <p:spPr/>
        <p:txBody>
          <a:bodyPr/>
          <a:lstStyle/>
          <a:p>
            <a:fld id="{AA7701E1-8106-4C64-B99D-4C6B50F98A69}" type="slidenum">
              <a:rPr lang="en-US" smtClean="0"/>
              <a:t>‹#›</a:t>
            </a:fld>
            <a:endParaRPr lang="en-US" dirty="0"/>
          </a:p>
        </p:txBody>
      </p:sp>
    </p:spTree>
    <p:extLst>
      <p:ext uri="{BB962C8B-B14F-4D97-AF65-F5344CB8AC3E}">
        <p14:creationId xmlns:p14="http://schemas.microsoft.com/office/powerpoint/2010/main" val="29050347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5378F-CBC4-4EFC-9555-336115A9492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FC5D708-7245-4B9E-A864-08FF7F5B244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AB535C7-F0D1-4CB0-8E54-B12112525A5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58C872E-3668-4ED0-9CA8-DC07820246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DE50E2-7A89-4416-8D90-D948D9E68F5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3B9ED75-410B-45C2-B45A-94522499B28E}"/>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0584F837-3352-460C-8BFA-A171530544F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9651190-711E-49F7-8D9D-950CC16A4C44}"/>
              </a:ext>
            </a:extLst>
          </p:cNvPr>
          <p:cNvSpPr>
            <a:spLocks noGrp="1"/>
          </p:cNvSpPr>
          <p:nvPr>
            <p:ph type="sldNum" sz="quarter" idx="12"/>
          </p:nvPr>
        </p:nvSpPr>
        <p:spPr/>
        <p:txBody>
          <a:bodyPr/>
          <a:lstStyle/>
          <a:p>
            <a:fld id="{AA7701E1-8106-4C64-B99D-4C6B50F98A69}" type="slidenum">
              <a:rPr lang="en-US" smtClean="0"/>
              <a:t>‹#›</a:t>
            </a:fld>
            <a:endParaRPr lang="en-US" dirty="0"/>
          </a:p>
        </p:txBody>
      </p:sp>
    </p:spTree>
    <p:extLst>
      <p:ext uri="{BB962C8B-B14F-4D97-AF65-F5344CB8AC3E}">
        <p14:creationId xmlns:p14="http://schemas.microsoft.com/office/powerpoint/2010/main" val="3656808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3DA72-8E32-41CA-A9C8-0F224E35B8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44B2217-219A-4B02-ADCA-E17F0CAA2049}"/>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3B8F5A5D-E3C7-4351-9CCB-E45ECBEA8B2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BF36AC3-980F-4DCE-9A54-DE408E289FA5}"/>
              </a:ext>
            </a:extLst>
          </p:cNvPr>
          <p:cNvSpPr>
            <a:spLocks noGrp="1"/>
          </p:cNvSpPr>
          <p:nvPr>
            <p:ph type="sldNum" sz="quarter" idx="12"/>
          </p:nvPr>
        </p:nvSpPr>
        <p:spPr/>
        <p:txBody>
          <a:bodyPr/>
          <a:lstStyle/>
          <a:p>
            <a:fld id="{AA7701E1-8106-4C64-B99D-4C6B50F98A69}" type="slidenum">
              <a:rPr lang="en-US" smtClean="0"/>
              <a:t>‹#›</a:t>
            </a:fld>
            <a:endParaRPr lang="en-US" dirty="0"/>
          </a:p>
        </p:txBody>
      </p:sp>
    </p:spTree>
    <p:extLst>
      <p:ext uri="{BB962C8B-B14F-4D97-AF65-F5344CB8AC3E}">
        <p14:creationId xmlns:p14="http://schemas.microsoft.com/office/powerpoint/2010/main" val="34993029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FB0915-138A-4FEF-B4AF-DAA65CF7067B}"/>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AF81CC21-2286-476C-9A83-DF877578449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612FF8A0-307C-456F-A250-9A1B3A44720E}"/>
              </a:ext>
            </a:extLst>
          </p:cNvPr>
          <p:cNvSpPr>
            <a:spLocks noGrp="1"/>
          </p:cNvSpPr>
          <p:nvPr>
            <p:ph type="sldNum" sz="quarter" idx="12"/>
          </p:nvPr>
        </p:nvSpPr>
        <p:spPr/>
        <p:txBody>
          <a:bodyPr/>
          <a:lstStyle/>
          <a:p>
            <a:fld id="{AA7701E1-8106-4C64-B99D-4C6B50F98A69}" type="slidenum">
              <a:rPr lang="en-US" smtClean="0"/>
              <a:t>‹#›</a:t>
            </a:fld>
            <a:endParaRPr lang="en-US" dirty="0"/>
          </a:p>
        </p:txBody>
      </p:sp>
    </p:spTree>
    <p:extLst>
      <p:ext uri="{BB962C8B-B14F-4D97-AF65-F5344CB8AC3E}">
        <p14:creationId xmlns:p14="http://schemas.microsoft.com/office/powerpoint/2010/main" val="2645076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7701E1-8106-4C64-B99D-4C6B50F98A69}" type="slidenum">
              <a:rPr lang="en-US" smtClean="0"/>
              <a:t>‹#›</a:t>
            </a:fld>
            <a:endParaRPr lang="en-US" dirty="0"/>
          </a:p>
        </p:txBody>
      </p:sp>
    </p:spTree>
    <p:extLst>
      <p:ext uri="{BB962C8B-B14F-4D97-AF65-F5344CB8AC3E}">
        <p14:creationId xmlns:p14="http://schemas.microsoft.com/office/powerpoint/2010/main" val="24715525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495E9-25F2-406C-BAC7-76F5B0D8AA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5874358-8961-4288-9A6C-FAA62623A0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51BB68-072F-442D-B9EA-DFA99E04D5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6F5900-823A-4754-95E1-099315DBED8A}"/>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EB737C84-8C18-431A-9ED8-686534B05B6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4750E64-D07E-4AB9-A3E0-303807E9F8C7}"/>
              </a:ext>
            </a:extLst>
          </p:cNvPr>
          <p:cNvSpPr>
            <a:spLocks noGrp="1"/>
          </p:cNvSpPr>
          <p:nvPr>
            <p:ph type="sldNum" sz="quarter" idx="12"/>
          </p:nvPr>
        </p:nvSpPr>
        <p:spPr/>
        <p:txBody>
          <a:bodyPr/>
          <a:lstStyle/>
          <a:p>
            <a:fld id="{AA7701E1-8106-4C64-B99D-4C6B50F98A69}" type="slidenum">
              <a:rPr lang="en-US" smtClean="0"/>
              <a:t>‹#›</a:t>
            </a:fld>
            <a:endParaRPr lang="en-US" dirty="0"/>
          </a:p>
        </p:txBody>
      </p:sp>
    </p:spTree>
    <p:extLst>
      <p:ext uri="{BB962C8B-B14F-4D97-AF65-F5344CB8AC3E}">
        <p14:creationId xmlns:p14="http://schemas.microsoft.com/office/powerpoint/2010/main" val="3173460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37B0D-A9CE-4300-96D7-59E4B8C727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91ABF2D-3C32-4349-AC33-E93C002992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B6DFA74B-A1CD-42EB-B816-F643545D6F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959497E-AC83-4FD6-8C7F-0DBDD0B4DFF5}"/>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489C06E4-B170-4743-AF73-A92968C53CD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DD2CB48-1802-4FB1-A4DA-F1C3C7621FF3}"/>
              </a:ext>
            </a:extLst>
          </p:cNvPr>
          <p:cNvSpPr>
            <a:spLocks noGrp="1"/>
          </p:cNvSpPr>
          <p:nvPr>
            <p:ph type="sldNum" sz="quarter" idx="12"/>
          </p:nvPr>
        </p:nvSpPr>
        <p:spPr/>
        <p:txBody>
          <a:bodyPr/>
          <a:lstStyle/>
          <a:p>
            <a:fld id="{AA7701E1-8106-4C64-B99D-4C6B50F98A69}" type="slidenum">
              <a:rPr lang="en-US" smtClean="0"/>
              <a:t>‹#›</a:t>
            </a:fld>
            <a:endParaRPr lang="en-US" dirty="0"/>
          </a:p>
        </p:txBody>
      </p:sp>
    </p:spTree>
    <p:extLst>
      <p:ext uri="{BB962C8B-B14F-4D97-AF65-F5344CB8AC3E}">
        <p14:creationId xmlns:p14="http://schemas.microsoft.com/office/powerpoint/2010/main" val="23951569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DB1C5-5AB0-4040-B779-C9F5A5366CE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376F4C-2837-4101-B996-F6616F249F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ED76B3-6744-41E2-A762-3EFF9155DDF7}"/>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265B8A23-D384-4317-AAF0-786B5103A01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D7AC316-FEDB-4083-8811-757F8EC607CD}"/>
              </a:ext>
            </a:extLst>
          </p:cNvPr>
          <p:cNvSpPr>
            <a:spLocks noGrp="1"/>
          </p:cNvSpPr>
          <p:nvPr>
            <p:ph type="sldNum" sz="quarter" idx="12"/>
          </p:nvPr>
        </p:nvSpPr>
        <p:spPr/>
        <p:txBody>
          <a:bodyPr/>
          <a:lstStyle/>
          <a:p>
            <a:fld id="{AA7701E1-8106-4C64-B99D-4C6B50F98A69}" type="slidenum">
              <a:rPr lang="en-US" smtClean="0"/>
              <a:t>‹#›</a:t>
            </a:fld>
            <a:endParaRPr lang="en-US" dirty="0"/>
          </a:p>
        </p:txBody>
      </p:sp>
    </p:spTree>
    <p:extLst>
      <p:ext uri="{BB962C8B-B14F-4D97-AF65-F5344CB8AC3E}">
        <p14:creationId xmlns:p14="http://schemas.microsoft.com/office/powerpoint/2010/main" val="17326595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C59568-A116-46EA-94F8-F5AE46DC72C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98141BC-0911-4405-B948-392AF0DF103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E5D0D4-92D4-425B-9F28-13F75C54A22A}"/>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DFEAE4B4-65CF-414E-9BAE-2BF10C14DEF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21025FC-A322-4F67-8A83-CB952221F0EF}"/>
              </a:ext>
            </a:extLst>
          </p:cNvPr>
          <p:cNvSpPr>
            <a:spLocks noGrp="1"/>
          </p:cNvSpPr>
          <p:nvPr>
            <p:ph type="sldNum" sz="quarter" idx="12"/>
          </p:nvPr>
        </p:nvSpPr>
        <p:spPr/>
        <p:txBody>
          <a:bodyPr/>
          <a:lstStyle/>
          <a:p>
            <a:fld id="{AA7701E1-8106-4C64-B99D-4C6B50F98A69}" type="slidenum">
              <a:rPr lang="en-US" smtClean="0"/>
              <a:t>‹#›</a:t>
            </a:fld>
            <a:endParaRPr lang="en-US" dirty="0"/>
          </a:p>
        </p:txBody>
      </p:sp>
    </p:spTree>
    <p:extLst>
      <p:ext uri="{BB962C8B-B14F-4D97-AF65-F5344CB8AC3E}">
        <p14:creationId xmlns:p14="http://schemas.microsoft.com/office/powerpoint/2010/main" val="40632346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812800" y="430503"/>
            <a:ext cx="10972800" cy="868362"/>
          </a:xfrm>
          <a:prstGeom prst="rect">
            <a:avLst/>
          </a:prstGeom>
          <a:noFill/>
          <a:effectLst/>
        </p:spPr>
        <p:txBody>
          <a:bodyPr vert="horz" lIns="91440" tIns="45720" rIns="91440" bIns="45720" rtlCol="0" anchor="ctr" anchorCtr="0">
            <a:normAutofit/>
          </a:bodyPr>
          <a:lstStyle>
            <a:lvl1pPr>
              <a:lnSpc>
                <a:spcPts val="3200"/>
              </a:lnSpc>
              <a:defRPr lang="en-US"/>
            </a:lvl1pPr>
          </a:lstStyle>
          <a:p>
            <a:r>
              <a:rPr lang="en-US" dirty="0"/>
              <a:t>Click to edit Master title style</a:t>
            </a:r>
          </a:p>
        </p:txBody>
      </p:sp>
      <p:sp>
        <p:nvSpPr>
          <p:cNvPr id="6" name="Slide Number Placeholder 5"/>
          <p:cNvSpPr>
            <a:spLocks noGrp="1"/>
          </p:cNvSpPr>
          <p:nvPr>
            <p:ph type="sldNum" sz="quarter" idx="4"/>
          </p:nvPr>
        </p:nvSpPr>
        <p:spPr>
          <a:xfrm>
            <a:off x="11198440" y="93030"/>
            <a:ext cx="661021" cy="180918"/>
          </a:xfrm>
          <a:prstGeom prst="rect">
            <a:avLst/>
          </a:prstGeom>
        </p:spPr>
        <p:txBody>
          <a:bodyPr vert="horz" lIns="91440" tIns="45720" rIns="91440" bIns="45720" rtlCol="0" anchor="b"/>
          <a:lstStyle>
            <a:lvl1pPr algn="ctr">
              <a:defRPr lang="en-US" smtClean="0"/>
            </a:lvl1pPr>
          </a:lstStyle>
          <a:p>
            <a:fld id="{295008BC-DA31-4D19-837B-EFA4386B05F5}" type="slidenum">
              <a:rPr>
                <a:solidFill>
                  <a:srgbClr val="FFFFFF">
                    <a:lumMod val="50000"/>
                  </a:srgbClr>
                </a:solidFill>
              </a:rPr>
              <a:pPr/>
              <a:t>‹#›</a:t>
            </a:fld>
            <a:endParaRPr dirty="0">
              <a:solidFill>
                <a:srgbClr val="FFFFFF">
                  <a:lumMod val="50000"/>
                </a:srgbClr>
              </a:solidFill>
            </a:endParaRPr>
          </a:p>
        </p:txBody>
      </p:sp>
      <p:cxnSp>
        <p:nvCxnSpPr>
          <p:cNvPr id="3" name="Straight Connector 2"/>
          <p:cNvCxnSpPr>
            <a:stCxn id="6" idx="3"/>
            <a:endCxn id="6" idx="3"/>
          </p:cNvCxnSpPr>
          <p:nvPr userDrawn="1"/>
        </p:nvCxnSpPr>
        <p:spPr>
          <a:xfrm>
            <a:off x="11859461" y="183489"/>
            <a:ext cx="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userDrawn="1"/>
        </p:nvCxnSpPr>
        <p:spPr>
          <a:xfrm>
            <a:off x="117856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12776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Rectangle 8"/>
          <p:cNvSpPr/>
          <p:nvPr userDrawn="1"/>
        </p:nvSpPr>
        <p:spPr bwMode="auto">
          <a:xfrm>
            <a:off x="1" y="1"/>
            <a:ext cx="564444" cy="1117599"/>
          </a:xfrm>
          <a:prstGeom prst="rect">
            <a:avLst/>
          </a:prstGeom>
          <a:solidFill>
            <a:srgbClr val="EFC20D"/>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sz="1800" b="1" dirty="0">
              <a:solidFill>
                <a:prstClr val="black"/>
              </a:solidFill>
              <a:latin typeface="Arial" charset="0"/>
            </a:endParaRPr>
          </a:p>
        </p:txBody>
      </p:sp>
      <p:cxnSp>
        <p:nvCxnSpPr>
          <p:cNvPr id="11" name="Straight Connector 10"/>
          <p:cNvCxnSpPr/>
          <p:nvPr userDrawn="1"/>
        </p:nvCxnSpPr>
        <p:spPr bwMode="auto">
          <a:xfrm>
            <a:off x="1120777" y="1178468"/>
            <a:ext cx="10593057" cy="0"/>
          </a:xfrm>
          <a:prstGeom prst="line">
            <a:avLst/>
          </a:prstGeom>
          <a:solidFill>
            <a:srgbClr val="FFCC99"/>
          </a:solidFill>
          <a:ln w="12700" cap="flat" cmpd="sng" algn="ctr">
            <a:solidFill>
              <a:srgbClr val="EFC20D"/>
            </a:solidFill>
            <a:prstDash val="solid"/>
            <a:round/>
            <a:headEnd type="none" w="med" len="med"/>
            <a:tailEnd type="none" w="med" len="med"/>
          </a:ln>
          <a:effectLst/>
        </p:spPr>
      </p:cxnSp>
      <p:sp>
        <p:nvSpPr>
          <p:cNvPr id="12" name="Rectangle 11"/>
          <p:cNvSpPr/>
          <p:nvPr userDrawn="1"/>
        </p:nvSpPr>
        <p:spPr bwMode="auto">
          <a:xfrm>
            <a:off x="0" y="1320801"/>
            <a:ext cx="541867" cy="5537200"/>
          </a:xfrm>
          <a:prstGeom prst="rect">
            <a:avLst/>
          </a:prstGeom>
          <a:solidFill>
            <a:schemeClr val="tx2"/>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sz="1800" b="1" dirty="0">
              <a:solidFill>
                <a:srgbClr val="005F9E"/>
              </a:solidFill>
              <a:latin typeface="Arial" charset="0"/>
            </a:endParaRPr>
          </a:p>
        </p:txBody>
      </p:sp>
    </p:spTree>
    <p:extLst>
      <p:ext uri="{BB962C8B-B14F-4D97-AF65-F5344CB8AC3E}">
        <p14:creationId xmlns:p14="http://schemas.microsoft.com/office/powerpoint/2010/main" val="4494337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812800" y="430503"/>
            <a:ext cx="10972800" cy="868362"/>
          </a:xfrm>
          <a:prstGeom prst="rect">
            <a:avLst/>
          </a:prstGeom>
          <a:noFill/>
          <a:effectLst/>
        </p:spPr>
        <p:txBody>
          <a:bodyPr vert="horz" lIns="91440" tIns="45720" rIns="91440" bIns="45720" rtlCol="0" anchor="ctr" anchorCtr="0">
            <a:normAutofit/>
          </a:bodyPr>
          <a:lstStyle>
            <a:lvl1pPr>
              <a:lnSpc>
                <a:spcPts val="3200"/>
              </a:lnSpc>
              <a:defRPr lang="en-US"/>
            </a:lvl1pPr>
          </a:lstStyle>
          <a:p>
            <a:r>
              <a:rPr lang="en-US" dirty="0"/>
              <a:t>Click to edit Master title style</a:t>
            </a:r>
          </a:p>
        </p:txBody>
      </p:sp>
      <p:sp>
        <p:nvSpPr>
          <p:cNvPr id="6" name="Slide Number Placeholder 5"/>
          <p:cNvSpPr>
            <a:spLocks noGrp="1"/>
          </p:cNvSpPr>
          <p:nvPr>
            <p:ph type="sldNum" sz="quarter" idx="4"/>
          </p:nvPr>
        </p:nvSpPr>
        <p:spPr>
          <a:xfrm>
            <a:off x="11198440" y="93030"/>
            <a:ext cx="661021" cy="180918"/>
          </a:xfrm>
          <a:prstGeom prst="rect">
            <a:avLst/>
          </a:prstGeom>
        </p:spPr>
        <p:txBody>
          <a:bodyPr vert="horz" lIns="91440" tIns="45720" rIns="91440" bIns="45720" rtlCol="0" anchor="b"/>
          <a:lstStyle>
            <a:lvl1pPr algn="ctr">
              <a:defRPr lang="en-US" smtClean="0"/>
            </a:lvl1pPr>
          </a:lstStyle>
          <a:p>
            <a:fld id="{295008BC-DA31-4D19-837B-EFA4386B05F5}" type="slidenum">
              <a:rPr>
                <a:solidFill>
                  <a:srgbClr val="FFFFFF">
                    <a:lumMod val="50000"/>
                  </a:srgbClr>
                </a:solidFill>
              </a:rPr>
              <a:pPr/>
              <a:t>‹#›</a:t>
            </a:fld>
            <a:endParaRPr dirty="0">
              <a:solidFill>
                <a:srgbClr val="FFFFFF">
                  <a:lumMod val="50000"/>
                </a:srgbClr>
              </a:solidFill>
            </a:endParaRPr>
          </a:p>
        </p:txBody>
      </p:sp>
      <p:cxnSp>
        <p:nvCxnSpPr>
          <p:cNvPr id="3" name="Straight Connector 2"/>
          <p:cNvCxnSpPr>
            <a:stCxn id="6" idx="3"/>
            <a:endCxn id="6" idx="3"/>
          </p:cNvCxnSpPr>
          <p:nvPr userDrawn="1"/>
        </p:nvCxnSpPr>
        <p:spPr>
          <a:xfrm>
            <a:off x="11859461" y="183489"/>
            <a:ext cx="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userDrawn="1"/>
        </p:nvCxnSpPr>
        <p:spPr>
          <a:xfrm>
            <a:off x="117856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12776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Rectangle 8"/>
          <p:cNvSpPr/>
          <p:nvPr userDrawn="1"/>
        </p:nvSpPr>
        <p:spPr bwMode="auto">
          <a:xfrm>
            <a:off x="1" y="1"/>
            <a:ext cx="564444" cy="1117599"/>
          </a:xfrm>
          <a:prstGeom prst="rect">
            <a:avLst/>
          </a:prstGeom>
          <a:solidFill>
            <a:srgbClr val="EFC20D"/>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sz="1800" b="1" dirty="0">
              <a:solidFill>
                <a:prstClr val="black"/>
              </a:solidFill>
              <a:latin typeface="Arial" charset="0"/>
            </a:endParaRPr>
          </a:p>
        </p:txBody>
      </p:sp>
      <p:cxnSp>
        <p:nvCxnSpPr>
          <p:cNvPr id="11" name="Straight Connector 10"/>
          <p:cNvCxnSpPr/>
          <p:nvPr userDrawn="1"/>
        </p:nvCxnSpPr>
        <p:spPr bwMode="auto">
          <a:xfrm>
            <a:off x="1120777" y="1178468"/>
            <a:ext cx="10593057" cy="0"/>
          </a:xfrm>
          <a:prstGeom prst="line">
            <a:avLst/>
          </a:prstGeom>
          <a:solidFill>
            <a:srgbClr val="FFCC99"/>
          </a:solidFill>
          <a:ln w="12700" cap="flat" cmpd="sng" algn="ctr">
            <a:solidFill>
              <a:srgbClr val="EFC20D"/>
            </a:solidFill>
            <a:prstDash val="solid"/>
            <a:round/>
            <a:headEnd type="none" w="med" len="med"/>
            <a:tailEnd type="none" w="med" len="med"/>
          </a:ln>
          <a:effectLst/>
        </p:spPr>
      </p:cxnSp>
      <p:sp>
        <p:nvSpPr>
          <p:cNvPr id="12" name="Rectangle 11"/>
          <p:cNvSpPr/>
          <p:nvPr userDrawn="1"/>
        </p:nvSpPr>
        <p:spPr bwMode="auto">
          <a:xfrm>
            <a:off x="0" y="1320801"/>
            <a:ext cx="541867" cy="5537200"/>
          </a:xfrm>
          <a:prstGeom prst="rect">
            <a:avLst/>
          </a:prstGeom>
          <a:solidFill>
            <a:schemeClr val="tx2"/>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sz="1800" b="1" dirty="0">
              <a:solidFill>
                <a:srgbClr val="005F9E"/>
              </a:solidFill>
              <a:latin typeface="Arial" charset="0"/>
            </a:endParaRPr>
          </a:p>
        </p:txBody>
      </p:sp>
    </p:spTree>
    <p:extLst>
      <p:ext uri="{BB962C8B-B14F-4D97-AF65-F5344CB8AC3E}">
        <p14:creationId xmlns:p14="http://schemas.microsoft.com/office/powerpoint/2010/main" val="785715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812800" y="430503"/>
            <a:ext cx="10972800" cy="868362"/>
          </a:xfrm>
          <a:prstGeom prst="rect">
            <a:avLst/>
          </a:prstGeom>
          <a:noFill/>
          <a:effectLst/>
        </p:spPr>
        <p:txBody>
          <a:bodyPr vert="horz" lIns="91440" tIns="45720" rIns="91440" bIns="45720" rtlCol="0" anchor="ctr" anchorCtr="0">
            <a:normAutofit/>
          </a:bodyPr>
          <a:lstStyle>
            <a:lvl1pPr>
              <a:lnSpc>
                <a:spcPts val="3200"/>
              </a:lnSpc>
              <a:defRPr lang="en-US"/>
            </a:lvl1pPr>
          </a:lstStyle>
          <a:p>
            <a:r>
              <a:rPr lang="en-US" dirty="0"/>
              <a:t>Click to edit Master title style</a:t>
            </a:r>
          </a:p>
        </p:txBody>
      </p:sp>
      <p:sp>
        <p:nvSpPr>
          <p:cNvPr id="6" name="Slide Number Placeholder 5"/>
          <p:cNvSpPr>
            <a:spLocks noGrp="1"/>
          </p:cNvSpPr>
          <p:nvPr>
            <p:ph type="sldNum" sz="quarter" idx="4"/>
          </p:nvPr>
        </p:nvSpPr>
        <p:spPr>
          <a:xfrm>
            <a:off x="11198440" y="93030"/>
            <a:ext cx="661021" cy="180918"/>
          </a:xfrm>
          <a:prstGeom prst="rect">
            <a:avLst/>
          </a:prstGeom>
        </p:spPr>
        <p:txBody>
          <a:bodyPr vert="horz" lIns="91440" tIns="45720" rIns="91440" bIns="45720" rtlCol="0" anchor="b"/>
          <a:lstStyle>
            <a:lvl1pPr algn="ctr">
              <a:defRPr lang="en-US" smtClean="0"/>
            </a:lvl1pPr>
          </a:lstStyle>
          <a:p>
            <a:fld id="{295008BC-DA31-4D19-837B-EFA4386B05F5}" type="slidenum">
              <a:rPr>
                <a:solidFill>
                  <a:srgbClr val="FFFFFF">
                    <a:lumMod val="50000"/>
                  </a:srgbClr>
                </a:solidFill>
              </a:rPr>
              <a:pPr/>
              <a:t>‹#›</a:t>
            </a:fld>
            <a:endParaRPr dirty="0">
              <a:solidFill>
                <a:srgbClr val="FFFFFF">
                  <a:lumMod val="50000"/>
                </a:srgbClr>
              </a:solidFill>
            </a:endParaRPr>
          </a:p>
        </p:txBody>
      </p:sp>
      <p:cxnSp>
        <p:nvCxnSpPr>
          <p:cNvPr id="3" name="Straight Connector 2"/>
          <p:cNvCxnSpPr>
            <a:stCxn id="6" idx="3"/>
            <a:endCxn id="6" idx="3"/>
          </p:cNvCxnSpPr>
          <p:nvPr userDrawn="1"/>
        </p:nvCxnSpPr>
        <p:spPr>
          <a:xfrm>
            <a:off x="11859461" y="183489"/>
            <a:ext cx="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userDrawn="1"/>
        </p:nvCxnSpPr>
        <p:spPr>
          <a:xfrm>
            <a:off x="117856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12776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Rectangle 8"/>
          <p:cNvSpPr/>
          <p:nvPr userDrawn="1"/>
        </p:nvSpPr>
        <p:spPr bwMode="auto">
          <a:xfrm>
            <a:off x="1" y="1"/>
            <a:ext cx="564444" cy="1117599"/>
          </a:xfrm>
          <a:prstGeom prst="rect">
            <a:avLst/>
          </a:prstGeom>
          <a:solidFill>
            <a:srgbClr val="EFC20D"/>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sz="1800" b="1" dirty="0">
              <a:solidFill>
                <a:prstClr val="black"/>
              </a:solidFill>
              <a:latin typeface="Arial" charset="0"/>
            </a:endParaRPr>
          </a:p>
        </p:txBody>
      </p:sp>
      <p:cxnSp>
        <p:nvCxnSpPr>
          <p:cNvPr id="11" name="Straight Connector 10"/>
          <p:cNvCxnSpPr/>
          <p:nvPr userDrawn="1"/>
        </p:nvCxnSpPr>
        <p:spPr bwMode="auto">
          <a:xfrm>
            <a:off x="1120777" y="1178468"/>
            <a:ext cx="10593057" cy="0"/>
          </a:xfrm>
          <a:prstGeom prst="line">
            <a:avLst/>
          </a:prstGeom>
          <a:solidFill>
            <a:srgbClr val="FFCC99"/>
          </a:solidFill>
          <a:ln w="12700" cap="flat" cmpd="sng" algn="ctr">
            <a:solidFill>
              <a:srgbClr val="EFC20D"/>
            </a:solidFill>
            <a:prstDash val="solid"/>
            <a:round/>
            <a:headEnd type="none" w="med" len="med"/>
            <a:tailEnd type="none" w="med" len="med"/>
          </a:ln>
          <a:effectLst/>
        </p:spPr>
      </p:cxnSp>
      <p:sp>
        <p:nvSpPr>
          <p:cNvPr id="12" name="Rectangle 11"/>
          <p:cNvSpPr/>
          <p:nvPr userDrawn="1"/>
        </p:nvSpPr>
        <p:spPr bwMode="auto">
          <a:xfrm>
            <a:off x="0" y="1320801"/>
            <a:ext cx="541867" cy="5537200"/>
          </a:xfrm>
          <a:prstGeom prst="rect">
            <a:avLst/>
          </a:prstGeom>
          <a:solidFill>
            <a:schemeClr val="tx2"/>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sz="1800" b="1" dirty="0">
              <a:solidFill>
                <a:srgbClr val="005F9E"/>
              </a:solidFill>
              <a:latin typeface="Arial" charset="0"/>
            </a:endParaRPr>
          </a:p>
        </p:txBody>
      </p:sp>
    </p:spTree>
    <p:extLst>
      <p:ext uri="{BB962C8B-B14F-4D97-AF65-F5344CB8AC3E}">
        <p14:creationId xmlns:p14="http://schemas.microsoft.com/office/powerpoint/2010/main" val="14852258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812800" y="430503"/>
            <a:ext cx="10972800" cy="868362"/>
          </a:xfrm>
          <a:prstGeom prst="rect">
            <a:avLst/>
          </a:prstGeom>
          <a:noFill/>
          <a:effectLst/>
        </p:spPr>
        <p:txBody>
          <a:bodyPr vert="horz" lIns="91440" tIns="45720" rIns="91440" bIns="45720" rtlCol="0" anchor="ctr" anchorCtr="0">
            <a:normAutofit/>
          </a:bodyPr>
          <a:lstStyle>
            <a:lvl1pPr>
              <a:lnSpc>
                <a:spcPts val="3200"/>
              </a:lnSpc>
              <a:defRPr lang="en-US"/>
            </a:lvl1pPr>
          </a:lstStyle>
          <a:p>
            <a:r>
              <a:rPr lang="en-US" dirty="0"/>
              <a:t>Click to edit Master title style</a:t>
            </a:r>
          </a:p>
        </p:txBody>
      </p:sp>
      <p:sp>
        <p:nvSpPr>
          <p:cNvPr id="6" name="Slide Number Placeholder 5"/>
          <p:cNvSpPr>
            <a:spLocks noGrp="1"/>
          </p:cNvSpPr>
          <p:nvPr>
            <p:ph type="sldNum" sz="quarter" idx="4"/>
          </p:nvPr>
        </p:nvSpPr>
        <p:spPr>
          <a:xfrm>
            <a:off x="11198440" y="93030"/>
            <a:ext cx="661021" cy="180918"/>
          </a:xfrm>
          <a:prstGeom prst="rect">
            <a:avLst/>
          </a:prstGeom>
        </p:spPr>
        <p:txBody>
          <a:bodyPr vert="horz" lIns="91440" tIns="45720" rIns="91440" bIns="45720" rtlCol="0" anchor="b"/>
          <a:lstStyle>
            <a:lvl1pPr algn="ctr">
              <a:defRPr lang="en-US" smtClean="0"/>
            </a:lvl1pPr>
          </a:lstStyle>
          <a:p>
            <a:fld id="{295008BC-DA31-4D19-837B-EFA4386B05F5}" type="slidenum">
              <a:rPr>
                <a:solidFill>
                  <a:srgbClr val="FFFFFF">
                    <a:lumMod val="50000"/>
                  </a:srgbClr>
                </a:solidFill>
              </a:rPr>
              <a:pPr/>
              <a:t>‹#›</a:t>
            </a:fld>
            <a:endParaRPr dirty="0">
              <a:solidFill>
                <a:srgbClr val="FFFFFF">
                  <a:lumMod val="50000"/>
                </a:srgbClr>
              </a:solidFill>
            </a:endParaRPr>
          </a:p>
        </p:txBody>
      </p:sp>
      <p:cxnSp>
        <p:nvCxnSpPr>
          <p:cNvPr id="3" name="Straight Connector 2"/>
          <p:cNvCxnSpPr>
            <a:stCxn id="6" idx="3"/>
            <a:endCxn id="6" idx="3"/>
          </p:cNvCxnSpPr>
          <p:nvPr userDrawn="1"/>
        </p:nvCxnSpPr>
        <p:spPr>
          <a:xfrm>
            <a:off x="11859461" y="183489"/>
            <a:ext cx="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userDrawn="1"/>
        </p:nvCxnSpPr>
        <p:spPr>
          <a:xfrm>
            <a:off x="117856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12776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Rectangle 8"/>
          <p:cNvSpPr/>
          <p:nvPr userDrawn="1"/>
        </p:nvSpPr>
        <p:spPr bwMode="auto">
          <a:xfrm>
            <a:off x="1" y="1"/>
            <a:ext cx="564444" cy="1117599"/>
          </a:xfrm>
          <a:prstGeom prst="rect">
            <a:avLst/>
          </a:prstGeom>
          <a:solidFill>
            <a:srgbClr val="EFC20D"/>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sz="1800" b="1" dirty="0">
              <a:solidFill>
                <a:prstClr val="black"/>
              </a:solidFill>
              <a:latin typeface="Arial" charset="0"/>
            </a:endParaRPr>
          </a:p>
        </p:txBody>
      </p:sp>
      <p:cxnSp>
        <p:nvCxnSpPr>
          <p:cNvPr id="11" name="Straight Connector 10"/>
          <p:cNvCxnSpPr/>
          <p:nvPr userDrawn="1"/>
        </p:nvCxnSpPr>
        <p:spPr bwMode="auto">
          <a:xfrm>
            <a:off x="1120777" y="1178468"/>
            <a:ext cx="10593057" cy="0"/>
          </a:xfrm>
          <a:prstGeom prst="line">
            <a:avLst/>
          </a:prstGeom>
          <a:solidFill>
            <a:srgbClr val="FFCC99"/>
          </a:solidFill>
          <a:ln w="12700" cap="flat" cmpd="sng" algn="ctr">
            <a:solidFill>
              <a:srgbClr val="EFC20D"/>
            </a:solidFill>
            <a:prstDash val="solid"/>
            <a:round/>
            <a:headEnd type="none" w="med" len="med"/>
            <a:tailEnd type="none" w="med" len="med"/>
          </a:ln>
          <a:effectLst/>
        </p:spPr>
      </p:cxnSp>
      <p:sp>
        <p:nvSpPr>
          <p:cNvPr id="12" name="Rectangle 11"/>
          <p:cNvSpPr/>
          <p:nvPr userDrawn="1"/>
        </p:nvSpPr>
        <p:spPr bwMode="auto">
          <a:xfrm>
            <a:off x="0" y="1320801"/>
            <a:ext cx="541867" cy="5537200"/>
          </a:xfrm>
          <a:prstGeom prst="rect">
            <a:avLst/>
          </a:prstGeom>
          <a:solidFill>
            <a:schemeClr val="tx2"/>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sz="1800" b="1" dirty="0">
              <a:solidFill>
                <a:srgbClr val="005F9E"/>
              </a:solidFill>
              <a:latin typeface="Arial" charset="0"/>
            </a:endParaRPr>
          </a:p>
        </p:txBody>
      </p:sp>
    </p:spTree>
    <p:extLst>
      <p:ext uri="{BB962C8B-B14F-4D97-AF65-F5344CB8AC3E}">
        <p14:creationId xmlns:p14="http://schemas.microsoft.com/office/powerpoint/2010/main" val="20636485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812800" y="430503"/>
            <a:ext cx="10972800" cy="868362"/>
          </a:xfrm>
          <a:prstGeom prst="rect">
            <a:avLst/>
          </a:prstGeom>
          <a:noFill/>
          <a:effectLst/>
        </p:spPr>
        <p:txBody>
          <a:bodyPr vert="horz" lIns="91440" tIns="45720" rIns="91440" bIns="45720" rtlCol="0" anchor="ctr" anchorCtr="0">
            <a:normAutofit/>
          </a:bodyPr>
          <a:lstStyle>
            <a:lvl1pPr>
              <a:lnSpc>
                <a:spcPts val="3200"/>
              </a:lnSpc>
              <a:defRPr lang="en-US"/>
            </a:lvl1pPr>
          </a:lstStyle>
          <a:p>
            <a:r>
              <a:rPr lang="en-US" dirty="0"/>
              <a:t>Click to edit Master title style</a:t>
            </a:r>
          </a:p>
        </p:txBody>
      </p:sp>
      <p:sp>
        <p:nvSpPr>
          <p:cNvPr id="6" name="Slide Number Placeholder 5"/>
          <p:cNvSpPr>
            <a:spLocks noGrp="1"/>
          </p:cNvSpPr>
          <p:nvPr>
            <p:ph type="sldNum" sz="quarter" idx="4"/>
          </p:nvPr>
        </p:nvSpPr>
        <p:spPr>
          <a:xfrm>
            <a:off x="11198440" y="93030"/>
            <a:ext cx="661021" cy="180918"/>
          </a:xfrm>
          <a:prstGeom prst="rect">
            <a:avLst/>
          </a:prstGeom>
        </p:spPr>
        <p:txBody>
          <a:bodyPr vert="horz" lIns="91440" tIns="45720" rIns="91440" bIns="45720" rtlCol="0" anchor="b"/>
          <a:lstStyle>
            <a:lvl1pPr algn="ctr">
              <a:defRPr lang="en-US" smtClean="0"/>
            </a:lvl1pPr>
          </a:lstStyle>
          <a:p>
            <a:fld id="{295008BC-DA31-4D19-837B-EFA4386B05F5}" type="slidenum">
              <a:rPr>
                <a:solidFill>
                  <a:srgbClr val="FFFFFF">
                    <a:lumMod val="50000"/>
                  </a:srgbClr>
                </a:solidFill>
              </a:rPr>
              <a:pPr/>
              <a:t>‹#›</a:t>
            </a:fld>
            <a:endParaRPr dirty="0">
              <a:solidFill>
                <a:srgbClr val="FFFFFF">
                  <a:lumMod val="50000"/>
                </a:srgbClr>
              </a:solidFill>
            </a:endParaRPr>
          </a:p>
        </p:txBody>
      </p:sp>
      <p:cxnSp>
        <p:nvCxnSpPr>
          <p:cNvPr id="3" name="Straight Connector 2"/>
          <p:cNvCxnSpPr>
            <a:stCxn id="6" idx="3"/>
            <a:endCxn id="6" idx="3"/>
          </p:cNvCxnSpPr>
          <p:nvPr userDrawn="1"/>
        </p:nvCxnSpPr>
        <p:spPr>
          <a:xfrm>
            <a:off x="11859461" y="183489"/>
            <a:ext cx="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userDrawn="1"/>
        </p:nvCxnSpPr>
        <p:spPr>
          <a:xfrm>
            <a:off x="117856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12776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Rectangle 8"/>
          <p:cNvSpPr/>
          <p:nvPr userDrawn="1"/>
        </p:nvSpPr>
        <p:spPr bwMode="auto">
          <a:xfrm>
            <a:off x="1" y="1"/>
            <a:ext cx="564444" cy="1117599"/>
          </a:xfrm>
          <a:prstGeom prst="rect">
            <a:avLst/>
          </a:prstGeom>
          <a:solidFill>
            <a:srgbClr val="EFC20D"/>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sz="1800" b="1" dirty="0">
              <a:solidFill>
                <a:prstClr val="black"/>
              </a:solidFill>
              <a:latin typeface="Arial" charset="0"/>
            </a:endParaRPr>
          </a:p>
        </p:txBody>
      </p:sp>
      <p:cxnSp>
        <p:nvCxnSpPr>
          <p:cNvPr id="11" name="Straight Connector 10"/>
          <p:cNvCxnSpPr/>
          <p:nvPr userDrawn="1"/>
        </p:nvCxnSpPr>
        <p:spPr bwMode="auto">
          <a:xfrm>
            <a:off x="1120777" y="1178468"/>
            <a:ext cx="10593057" cy="0"/>
          </a:xfrm>
          <a:prstGeom prst="line">
            <a:avLst/>
          </a:prstGeom>
          <a:solidFill>
            <a:srgbClr val="FFCC99"/>
          </a:solidFill>
          <a:ln w="12700" cap="flat" cmpd="sng" algn="ctr">
            <a:solidFill>
              <a:srgbClr val="EFC20D"/>
            </a:solidFill>
            <a:prstDash val="solid"/>
            <a:round/>
            <a:headEnd type="none" w="med" len="med"/>
            <a:tailEnd type="none" w="med" len="med"/>
          </a:ln>
          <a:effectLst/>
        </p:spPr>
      </p:cxnSp>
      <p:sp>
        <p:nvSpPr>
          <p:cNvPr id="12" name="Rectangle 11"/>
          <p:cNvSpPr/>
          <p:nvPr userDrawn="1"/>
        </p:nvSpPr>
        <p:spPr bwMode="auto">
          <a:xfrm>
            <a:off x="0" y="1320801"/>
            <a:ext cx="541867" cy="5537200"/>
          </a:xfrm>
          <a:prstGeom prst="rect">
            <a:avLst/>
          </a:prstGeom>
          <a:solidFill>
            <a:schemeClr val="tx2"/>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sz="1800" b="1" dirty="0">
              <a:solidFill>
                <a:srgbClr val="005F9E"/>
              </a:solidFill>
              <a:latin typeface="Arial" charset="0"/>
            </a:endParaRPr>
          </a:p>
        </p:txBody>
      </p:sp>
    </p:spTree>
    <p:extLst>
      <p:ext uri="{BB962C8B-B14F-4D97-AF65-F5344CB8AC3E}">
        <p14:creationId xmlns:p14="http://schemas.microsoft.com/office/powerpoint/2010/main" val="9226695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812800" y="430503"/>
            <a:ext cx="10972800" cy="868362"/>
          </a:xfrm>
          <a:prstGeom prst="rect">
            <a:avLst/>
          </a:prstGeom>
          <a:noFill/>
          <a:effectLst/>
        </p:spPr>
        <p:txBody>
          <a:bodyPr vert="horz" lIns="91440" tIns="45720" rIns="91440" bIns="45720" rtlCol="0" anchor="ctr" anchorCtr="0">
            <a:normAutofit/>
          </a:bodyPr>
          <a:lstStyle>
            <a:lvl1pPr>
              <a:lnSpc>
                <a:spcPts val="3200"/>
              </a:lnSpc>
              <a:defRPr lang="en-US"/>
            </a:lvl1pPr>
          </a:lstStyle>
          <a:p>
            <a:r>
              <a:rPr lang="en-US" dirty="0"/>
              <a:t>Click to edit Master title style</a:t>
            </a:r>
          </a:p>
        </p:txBody>
      </p:sp>
      <p:sp>
        <p:nvSpPr>
          <p:cNvPr id="6" name="Slide Number Placeholder 5"/>
          <p:cNvSpPr>
            <a:spLocks noGrp="1"/>
          </p:cNvSpPr>
          <p:nvPr>
            <p:ph type="sldNum" sz="quarter" idx="4"/>
          </p:nvPr>
        </p:nvSpPr>
        <p:spPr>
          <a:xfrm>
            <a:off x="11198440" y="93030"/>
            <a:ext cx="661021" cy="180918"/>
          </a:xfrm>
          <a:prstGeom prst="rect">
            <a:avLst/>
          </a:prstGeom>
        </p:spPr>
        <p:txBody>
          <a:bodyPr vert="horz" lIns="91440" tIns="45720" rIns="91440" bIns="45720" rtlCol="0" anchor="b"/>
          <a:lstStyle>
            <a:lvl1pPr algn="ctr">
              <a:defRPr lang="en-US" smtClean="0"/>
            </a:lvl1pPr>
          </a:lstStyle>
          <a:p>
            <a:fld id="{295008BC-DA31-4D19-837B-EFA4386B05F5}" type="slidenum">
              <a:rPr>
                <a:solidFill>
                  <a:srgbClr val="FFFFFF">
                    <a:lumMod val="50000"/>
                  </a:srgbClr>
                </a:solidFill>
              </a:rPr>
              <a:pPr/>
              <a:t>‹#›</a:t>
            </a:fld>
            <a:endParaRPr dirty="0">
              <a:solidFill>
                <a:srgbClr val="FFFFFF">
                  <a:lumMod val="50000"/>
                </a:srgbClr>
              </a:solidFill>
            </a:endParaRPr>
          </a:p>
        </p:txBody>
      </p:sp>
      <p:cxnSp>
        <p:nvCxnSpPr>
          <p:cNvPr id="3" name="Straight Connector 2"/>
          <p:cNvCxnSpPr>
            <a:stCxn id="6" idx="3"/>
            <a:endCxn id="6" idx="3"/>
          </p:cNvCxnSpPr>
          <p:nvPr userDrawn="1"/>
        </p:nvCxnSpPr>
        <p:spPr>
          <a:xfrm>
            <a:off x="11859461" y="183489"/>
            <a:ext cx="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userDrawn="1"/>
        </p:nvCxnSpPr>
        <p:spPr>
          <a:xfrm>
            <a:off x="117856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12776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Rectangle 8"/>
          <p:cNvSpPr/>
          <p:nvPr userDrawn="1"/>
        </p:nvSpPr>
        <p:spPr bwMode="auto">
          <a:xfrm>
            <a:off x="1" y="1"/>
            <a:ext cx="564444" cy="1117599"/>
          </a:xfrm>
          <a:prstGeom prst="rect">
            <a:avLst/>
          </a:prstGeom>
          <a:solidFill>
            <a:srgbClr val="EFC20D"/>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sz="1800" b="1" dirty="0">
              <a:solidFill>
                <a:prstClr val="black"/>
              </a:solidFill>
              <a:latin typeface="Arial" charset="0"/>
            </a:endParaRPr>
          </a:p>
        </p:txBody>
      </p:sp>
      <p:cxnSp>
        <p:nvCxnSpPr>
          <p:cNvPr id="11" name="Straight Connector 10"/>
          <p:cNvCxnSpPr/>
          <p:nvPr userDrawn="1"/>
        </p:nvCxnSpPr>
        <p:spPr bwMode="auto">
          <a:xfrm>
            <a:off x="1120777" y="1178468"/>
            <a:ext cx="10593057" cy="0"/>
          </a:xfrm>
          <a:prstGeom prst="line">
            <a:avLst/>
          </a:prstGeom>
          <a:solidFill>
            <a:srgbClr val="FFCC99"/>
          </a:solidFill>
          <a:ln w="12700" cap="flat" cmpd="sng" algn="ctr">
            <a:solidFill>
              <a:srgbClr val="EFC20D"/>
            </a:solidFill>
            <a:prstDash val="solid"/>
            <a:round/>
            <a:headEnd type="none" w="med" len="med"/>
            <a:tailEnd type="none" w="med" len="med"/>
          </a:ln>
          <a:effectLst/>
        </p:spPr>
      </p:cxnSp>
      <p:sp>
        <p:nvSpPr>
          <p:cNvPr id="12" name="Rectangle 11"/>
          <p:cNvSpPr/>
          <p:nvPr userDrawn="1"/>
        </p:nvSpPr>
        <p:spPr bwMode="auto">
          <a:xfrm>
            <a:off x="0" y="1320801"/>
            <a:ext cx="541867" cy="5537200"/>
          </a:xfrm>
          <a:prstGeom prst="rect">
            <a:avLst/>
          </a:prstGeom>
          <a:solidFill>
            <a:schemeClr val="tx2"/>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sz="1800" b="1" dirty="0">
              <a:solidFill>
                <a:srgbClr val="005F9E"/>
              </a:solidFill>
              <a:latin typeface="Arial" charset="0"/>
            </a:endParaRPr>
          </a:p>
        </p:txBody>
      </p:sp>
    </p:spTree>
    <p:extLst>
      <p:ext uri="{BB962C8B-B14F-4D97-AF65-F5344CB8AC3E}">
        <p14:creationId xmlns:p14="http://schemas.microsoft.com/office/powerpoint/2010/main" val="6394782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7701E1-8106-4C64-B99D-4C6B50F98A69}" type="slidenum">
              <a:rPr lang="en-US" smtClean="0"/>
              <a:t>‹#›</a:t>
            </a:fld>
            <a:endParaRPr lang="en-US" dirty="0"/>
          </a:p>
        </p:txBody>
      </p:sp>
    </p:spTree>
    <p:extLst>
      <p:ext uri="{BB962C8B-B14F-4D97-AF65-F5344CB8AC3E}">
        <p14:creationId xmlns:p14="http://schemas.microsoft.com/office/powerpoint/2010/main" val="12597541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812800" y="430503"/>
            <a:ext cx="10972800" cy="868362"/>
          </a:xfrm>
          <a:prstGeom prst="rect">
            <a:avLst/>
          </a:prstGeom>
          <a:noFill/>
          <a:effectLst/>
        </p:spPr>
        <p:txBody>
          <a:bodyPr vert="horz" lIns="91440" tIns="45720" rIns="91440" bIns="45720" rtlCol="0" anchor="ctr" anchorCtr="0">
            <a:normAutofit/>
          </a:bodyPr>
          <a:lstStyle>
            <a:lvl1pPr>
              <a:lnSpc>
                <a:spcPts val="3200"/>
              </a:lnSpc>
              <a:defRPr lang="en-US"/>
            </a:lvl1pPr>
          </a:lstStyle>
          <a:p>
            <a:r>
              <a:rPr lang="en-US" dirty="0"/>
              <a:t>Click to edit Master title style</a:t>
            </a:r>
          </a:p>
        </p:txBody>
      </p:sp>
      <p:sp>
        <p:nvSpPr>
          <p:cNvPr id="6" name="Slide Number Placeholder 5"/>
          <p:cNvSpPr>
            <a:spLocks noGrp="1"/>
          </p:cNvSpPr>
          <p:nvPr>
            <p:ph type="sldNum" sz="quarter" idx="4"/>
          </p:nvPr>
        </p:nvSpPr>
        <p:spPr>
          <a:xfrm>
            <a:off x="11198440" y="93030"/>
            <a:ext cx="661021" cy="180918"/>
          </a:xfrm>
          <a:prstGeom prst="rect">
            <a:avLst/>
          </a:prstGeom>
        </p:spPr>
        <p:txBody>
          <a:bodyPr vert="horz" lIns="91440" tIns="45720" rIns="91440" bIns="45720" rtlCol="0" anchor="b"/>
          <a:lstStyle>
            <a:lvl1pPr algn="ctr">
              <a:defRPr lang="en-US" smtClean="0"/>
            </a:lvl1pPr>
          </a:lstStyle>
          <a:p>
            <a:fld id="{295008BC-DA31-4D19-837B-EFA4386B05F5}" type="slidenum">
              <a:rPr>
                <a:solidFill>
                  <a:srgbClr val="FFFFFF">
                    <a:lumMod val="50000"/>
                  </a:srgbClr>
                </a:solidFill>
              </a:rPr>
              <a:pPr/>
              <a:t>‹#›</a:t>
            </a:fld>
            <a:endParaRPr dirty="0">
              <a:solidFill>
                <a:srgbClr val="FFFFFF">
                  <a:lumMod val="50000"/>
                </a:srgbClr>
              </a:solidFill>
            </a:endParaRPr>
          </a:p>
        </p:txBody>
      </p:sp>
      <p:cxnSp>
        <p:nvCxnSpPr>
          <p:cNvPr id="3" name="Straight Connector 2"/>
          <p:cNvCxnSpPr>
            <a:stCxn id="6" idx="3"/>
            <a:endCxn id="6" idx="3"/>
          </p:cNvCxnSpPr>
          <p:nvPr userDrawn="1"/>
        </p:nvCxnSpPr>
        <p:spPr>
          <a:xfrm>
            <a:off x="11859461" y="183489"/>
            <a:ext cx="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userDrawn="1"/>
        </p:nvCxnSpPr>
        <p:spPr>
          <a:xfrm>
            <a:off x="117856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12776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Rectangle 8"/>
          <p:cNvSpPr/>
          <p:nvPr userDrawn="1"/>
        </p:nvSpPr>
        <p:spPr bwMode="auto">
          <a:xfrm>
            <a:off x="1" y="1"/>
            <a:ext cx="564444" cy="1117599"/>
          </a:xfrm>
          <a:prstGeom prst="rect">
            <a:avLst/>
          </a:prstGeom>
          <a:solidFill>
            <a:srgbClr val="EFC20D"/>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sz="1800" b="1" dirty="0">
              <a:solidFill>
                <a:prstClr val="black"/>
              </a:solidFill>
              <a:latin typeface="Arial" charset="0"/>
            </a:endParaRPr>
          </a:p>
        </p:txBody>
      </p:sp>
      <p:cxnSp>
        <p:nvCxnSpPr>
          <p:cNvPr id="11" name="Straight Connector 10"/>
          <p:cNvCxnSpPr/>
          <p:nvPr userDrawn="1"/>
        </p:nvCxnSpPr>
        <p:spPr bwMode="auto">
          <a:xfrm>
            <a:off x="1120777" y="1178468"/>
            <a:ext cx="10593057" cy="0"/>
          </a:xfrm>
          <a:prstGeom prst="line">
            <a:avLst/>
          </a:prstGeom>
          <a:solidFill>
            <a:srgbClr val="FFCC99"/>
          </a:solidFill>
          <a:ln w="12700" cap="flat" cmpd="sng" algn="ctr">
            <a:solidFill>
              <a:srgbClr val="EFC20D"/>
            </a:solidFill>
            <a:prstDash val="solid"/>
            <a:round/>
            <a:headEnd type="none" w="med" len="med"/>
            <a:tailEnd type="none" w="med" len="med"/>
          </a:ln>
          <a:effectLst/>
        </p:spPr>
      </p:cxnSp>
      <p:sp>
        <p:nvSpPr>
          <p:cNvPr id="12" name="Rectangle 11"/>
          <p:cNvSpPr/>
          <p:nvPr userDrawn="1"/>
        </p:nvSpPr>
        <p:spPr bwMode="auto">
          <a:xfrm>
            <a:off x="0" y="1320801"/>
            <a:ext cx="541867" cy="5537200"/>
          </a:xfrm>
          <a:prstGeom prst="rect">
            <a:avLst/>
          </a:prstGeom>
          <a:solidFill>
            <a:schemeClr val="tx2"/>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sz="1800" b="1" dirty="0">
              <a:solidFill>
                <a:srgbClr val="005F9E"/>
              </a:solidFill>
              <a:latin typeface="Arial" charset="0"/>
            </a:endParaRPr>
          </a:p>
        </p:txBody>
      </p:sp>
    </p:spTree>
    <p:extLst>
      <p:ext uri="{BB962C8B-B14F-4D97-AF65-F5344CB8AC3E}">
        <p14:creationId xmlns:p14="http://schemas.microsoft.com/office/powerpoint/2010/main" val="9009429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812800" y="430503"/>
            <a:ext cx="10972800" cy="868362"/>
          </a:xfrm>
          <a:prstGeom prst="rect">
            <a:avLst/>
          </a:prstGeom>
          <a:noFill/>
          <a:effectLst/>
        </p:spPr>
        <p:txBody>
          <a:bodyPr vert="horz" lIns="91440" tIns="45720" rIns="91440" bIns="45720" rtlCol="0" anchor="ctr" anchorCtr="0">
            <a:normAutofit/>
          </a:bodyPr>
          <a:lstStyle>
            <a:lvl1pPr>
              <a:lnSpc>
                <a:spcPts val="3200"/>
              </a:lnSpc>
              <a:defRPr lang="en-US"/>
            </a:lvl1pPr>
          </a:lstStyle>
          <a:p>
            <a:r>
              <a:rPr lang="en-US" dirty="0"/>
              <a:t>Click to edit Master title style</a:t>
            </a:r>
          </a:p>
        </p:txBody>
      </p:sp>
      <p:sp>
        <p:nvSpPr>
          <p:cNvPr id="6" name="Slide Number Placeholder 5"/>
          <p:cNvSpPr>
            <a:spLocks noGrp="1"/>
          </p:cNvSpPr>
          <p:nvPr>
            <p:ph type="sldNum" sz="quarter" idx="4"/>
          </p:nvPr>
        </p:nvSpPr>
        <p:spPr>
          <a:xfrm>
            <a:off x="11198440" y="93030"/>
            <a:ext cx="661021" cy="180918"/>
          </a:xfrm>
          <a:prstGeom prst="rect">
            <a:avLst/>
          </a:prstGeom>
        </p:spPr>
        <p:txBody>
          <a:bodyPr vert="horz" lIns="91440" tIns="45720" rIns="91440" bIns="45720" rtlCol="0" anchor="b"/>
          <a:lstStyle>
            <a:lvl1pPr algn="ctr">
              <a:defRPr lang="en-US" smtClean="0"/>
            </a:lvl1pPr>
          </a:lstStyle>
          <a:p>
            <a:fld id="{295008BC-DA31-4D19-837B-EFA4386B05F5}" type="slidenum">
              <a:rPr>
                <a:solidFill>
                  <a:srgbClr val="FFFFFF">
                    <a:lumMod val="50000"/>
                  </a:srgbClr>
                </a:solidFill>
              </a:rPr>
              <a:pPr/>
              <a:t>‹#›</a:t>
            </a:fld>
            <a:endParaRPr dirty="0">
              <a:solidFill>
                <a:srgbClr val="FFFFFF">
                  <a:lumMod val="50000"/>
                </a:srgbClr>
              </a:solidFill>
            </a:endParaRPr>
          </a:p>
        </p:txBody>
      </p:sp>
      <p:cxnSp>
        <p:nvCxnSpPr>
          <p:cNvPr id="3" name="Straight Connector 2"/>
          <p:cNvCxnSpPr>
            <a:stCxn id="6" idx="3"/>
            <a:endCxn id="6" idx="3"/>
          </p:cNvCxnSpPr>
          <p:nvPr userDrawn="1"/>
        </p:nvCxnSpPr>
        <p:spPr>
          <a:xfrm>
            <a:off x="11859461" y="183489"/>
            <a:ext cx="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userDrawn="1"/>
        </p:nvCxnSpPr>
        <p:spPr>
          <a:xfrm>
            <a:off x="117856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12776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Rectangle 8"/>
          <p:cNvSpPr/>
          <p:nvPr userDrawn="1"/>
        </p:nvSpPr>
        <p:spPr bwMode="auto">
          <a:xfrm>
            <a:off x="1" y="1"/>
            <a:ext cx="564444" cy="1117599"/>
          </a:xfrm>
          <a:prstGeom prst="rect">
            <a:avLst/>
          </a:prstGeom>
          <a:solidFill>
            <a:srgbClr val="EFC20D"/>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sz="1800" b="1" dirty="0">
              <a:solidFill>
                <a:prstClr val="black"/>
              </a:solidFill>
              <a:latin typeface="Arial" charset="0"/>
            </a:endParaRPr>
          </a:p>
        </p:txBody>
      </p:sp>
      <p:cxnSp>
        <p:nvCxnSpPr>
          <p:cNvPr id="11" name="Straight Connector 10"/>
          <p:cNvCxnSpPr/>
          <p:nvPr userDrawn="1"/>
        </p:nvCxnSpPr>
        <p:spPr bwMode="auto">
          <a:xfrm>
            <a:off x="1120777" y="1178468"/>
            <a:ext cx="10593057" cy="0"/>
          </a:xfrm>
          <a:prstGeom prst="line">
            <a:avLst/>
          </a:prstGeom>
          <a:solidFill>
            <a:srgbClr val="FFCC99"/>
          </a:solidFill>
          <a:ln w="12700" cap="flat" cmpd="sng" algn="ctr">
            <a:solidFill>
              <a:srgbClr val="EFC20D"/>
            </a:solidFill>
            <a:prstDash val="solid"/>
            <a:round/>
            <a:headEnd type="none" w="med" len="med"/>
            <a:tailEnd type="none" w="med" len="med"/>
          </a:ln>
          <a:effectLst/>
        </p:spPr>
      </p:cxnSp>
      <p:sp>
        <p:nvSpPr>
          <p:cNvPr id="12" name="Rectangle 11"/>
          <p:cNvSpPr/>
          <p:nvPr userDrawn="1"/>
        </p:nvSpPr>
        <p:spPr bwMode="auto">
          <a:xfrm>
            <a:off x="0" y="1320801"/>
            <a:ext cx="541867" cy="5537200"/>
          </a:xfrm>
          <a:prstGeom prst="rect">
            <a:avLst/>
          </a:prstGeom>
          <a:solidFill>
            <a:schemeClr val="tx2"/>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sz="1800" b="1" dirty="0">
              <a:solidFill>
                <a:srgbClr val="005F9E"/>
              </a:solidFill>
              <a:latin typeface="Arial" charset="0"/>
            </a:endParaRPr>
          </a:p>
        </p:txBody>
      </p:sp>
    </p:spTree>
    <p:extLst>
      <p:ext uri="{BB962C8B-B14F-4D97-AF65-F5344CB8AC3E}">
        <p14:creationId xmlns:p14="http://schemas.microsoft.com/office/powerpoint/2010/main" val="326331197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812800" y="430503"/>
            <a:ext cx="10972800" cy="868362"/>
          </a:xfrm>
          <a:prstGeom prst="rect">
            <a:avLst/>
          </a:prstGeom>
          <a:noFill/>
          <a:effectLst/>
        </p:spPr>
        <p:txBody>
          <a:bodyPr vert="horz" lIns="91440" tIns="45720" rIns="91440" bIns="45720" rtlCol="0" anchor="ctr" anchorCtr="0">
            <a:normAutofit/>
          </a:bodyPr>
          <a:lstStyle>
            <a:lvl1pPr>
              <a:lnSpc>
                <a:spcPts val="3200"/>
              </a:lnSpc>
              <a:defRPr lang="en-US"/>
            </a:lvl1pPr>
          </a:lstStyle>
          <a:p>
            <a:r>
              <a:rPr lang="en-US" dirty="0"/>
              <a:t>Click to edit Master title style</a:t>
            </a:r>
          </a:p>
        </p:txBody>
      </p:sp>
      <p:sp>
        <p:nvSpPr>
          <p:cNvPr id="6" name="Slide Number Placeholder 5"/>
          <p:cNvSpPr>
            <a:spLocks noGrp="1"/>
          </p:cNvSpPr>
          <p:nvPr>
            <p:ph type="sldNum" sz="quarter" idx="4"/>
          </p:nvPr>
        </p:nvSpPr>
        <p:spPr>
          <a:xfrm>
            <a:off x="11198440" y="93030"/>
            <a:ext cx="661021" cy="180918"/>
          </a:xfrm>
          <a:prstGeom prst="rect">
            <a:avLst/>
          </a:prstGeom>
        </p:spPr>
        <p:txBody>
          <a:bodyPr vert="horz" lIns="91440" tIns="45720" rIns="91440" bIns="45720" rtlCol="0" anchor="b"/>
          <a:lstStyle>
            <a:lvl1pPr algn="ctr">
              <a:defRPr lang="en-US" smtClean="0"/>
            </a:lvl1pPr>
          </a:lstStyle>
          <a:p>
            <a:fld id="{295008BC-DA31-4D19-837B-EFA4386B05F5}" type="slidenum">
              <a:rPr>
                <a:solidFill>
                  <a:srgbClr val="FFFFFF">
                    <a:lumMod val="50000"/>
                  </a:srgbClr>
                </a:solidFill>
              </a:rPr>
              <a:pPr/>
              <a:t>‹#›</a:t>
            </a:fld>
            <a:endParaRPr dirty="0">
              <a:solidFill>
                <a:srgbClr val="FFFFFF">
                  <a:lumMod val="50000"/>
                </a:srgbClr>
              </a:solidFill>
            </a:endParaRPr>
          </a:p>
        </p:txBody>
      </p:sp>
      <p:cxnSp>
        <p:nvCxnSpPr>
          <p:cNvPr id="3" name="Straight Connector 2"/>
          <p:cNvCxnSpPr>
            <a:stCxn id="6" idx="3"/>
            <a:endCxn id="6" idx="3"/>
          </p:cNvCxnSpPr>
          <p:nvPr userDrawn="1"/>
        </p:nvCxnSpPr>
        <p:spPr>
          <a:xfrm>
            <a:off x="11859461" y="183489"/>
            <a:ext cx="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userDrawn="1"/>
        </p:nvCxnSpPr>
        <p:spPr>
          <a:xfrm>
            <a:off x="117856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12776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Rectangle 8"/>
          <p:cNvSpPr/>
          <p:nvPr userDrawn="1"/>
        </p:nvSpPr>
        <p:spPr bwMode="auto">
          <a:xfrm>
            <a:off x="1" y="1"/>
            <a:ext cx="564444" cy="1117599"/>
          </a:xfrm>
          <a:prstGeom prst="rect">
            <a:avLst/>
          </a:prstGeom>
          <a:solidFill>
            <a:srgbClr val="EFC20D"/>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sz="1800" b="1" dirty="0">
              <a:solidFill>
                <a:prstClr val="black"/>
              </a:solidFill>
              <a:latin typeface="Arial" charset="0"/>
            </a:endParaRPr>
          </a:p>
        </p:txBody>
      </p:sp>
      <p:cxnSp>
        <p:nvCxnSpPr>
          <p:cNvPr id="11" name="Straight Connector 10"/>
          <p:cNvCxnSpPr/>
          <p:nvPr userDrawn="1"/>
        </p:nvCxnSpPr>
        <p:spPr bwMode="auto">
          <a:xfrm>
            <a:off x="1120777" y="1178468"/>
            <a:ext cx="10593057" cy="0"/>
          </a:xfrm>
          <a:prstGeom prst="line">
            <a:avLst/>
          </a:prstGeom>
          <a:solidFill>
            <a:srgbClr val="FFCC99"/>
          </a:solidFill>
          <a:ln w="12700" cap="flat" cmpd="sng" algn="ctr">
            <a:solidFill>
              <a:srgbClr val="EFC20D"/>
            </a:solidFill>
            <a:prstDash val="solid"/>
            <a:round/>
            <a:headEnd type="none" w="med" len="med"/>
            <a:tailEnd type="none" w="med" len="med"/>
          </a:ln>
          <a:effectLst/>
        </p:spPr>
      </p:cxnSp>
      <p:sp>
        <p:nvSpPr>
          <p:cNvPr id="12" name="Rectangle 11"/>
          <p:cNvSpPr/>
          <p:nvPr userDrawn="1"/>
        </p:nvSpPr>
        <p:spPr bwMode="auto">
          <a:xfrm>
            <a:off x="0" y="1320801"/>
            <a:ext cx="541867" cy="5537200"/>
          </a:xfrm>
          <a:prstGeom prst="rect">
            <a:avLst/>
          </a:prstGeom>
          <a:solidFill>
            <a:schemeClr val="tx2"/>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sz="1800" b="1" dirty="0">
              <a:solidFill>
                <a:srgbClr val="005F9E"/>
              </a:solidFill>
              <a:latin typeface="Arial" charset="0"/>
            </a:endParaRPr>
          </a:p>
        </p:txBody>
      </p:sp>
    </p:spTree>
    <p:extLst>
      <p:ext uri="{BB962C8B-B14F-4D97-AF65-F5344CB8AC3E}">
        <p14:creationId xmlns:p14="http://schemas.microsoft.com/office/powerpoint/2010/main" val="40524939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812800" y="430503"/>
            <a:ext cx="10972800" cy="868362"/>
          </a:xfrm>
          <a:prstGeom prst="rect">
            <a:avLst/>
          </a:prstGeom>
          <a:noFill/>
          <a:effectLst/>
        </p:spPr>
        <p:txBody>
          <a:bodyPr vert="horz" lIns="91440" tIns="45720" rIns="91440" bIns="45720" rtlCol="0" anchor="ctr" anchorCtr="0">
            <a:normAutofit/>
          </a:bodyPr>
          <a:lstStyle>
            <a:lvl1pPr>
              <a:lnSpc>
                <a:spcPts val="3200"/>
              </a:lnSpc>
              <a:defRPr lang="en-US"/>
            </a:lvl1pPr>
          </a:lstStyle>
          <a:p>
            <a:r>
              <a:rPr lang="en-US" dirty="0"/>
              <a:t>Click to edit Master title style</a:t>
            </a:r>
          </a:p>
        </p:txBody>
      </p:sp>
      <p:sp>
        <p:nvSpPr>
          <p:cNvPr id="6" name="Slide Number Placeholder 5"/>
          <p:cNvSpPr>
            <a:spLocks noGrp="1"/>
          </p:cNvSpPr>
          <p:nvPr>
            <p:ph type="sldNum" sz="quarter" idx="4"/>
          </p:nvPr>
        </p:nvSpPr>
        <p:spPr>
          <a:xfrm>
            <a:off x="11198440" y="93030"/>
            <a:ext cx="661021" cy="180918"/>
          </a:xfrm>
          <a:prstGeom prst="rect">
            <a:avLst/>
          </a:prstGeom>
        </p:spPr>
        <p:txBody>
          <a:bodyPr vert="horz" lIns="91440" tIns="45720" rIns="91440" bIns="45720" rtlCol="0" anchor="b"/>
          <a:lstStyle>
            <a:lvl1pPr algn="ctr">
              <a:defRPr lang="en-US" smtClean="0"/>
            </a:lvl1pPr>
          </a:lstStyle>
          <a:p>
            <a:fld id="{295008BC-DA31-4D19-837B-EFA4386B05F5}" type="slidenum">
              <a:rPr>
                <a:solidFill>
                  <a:srgbClr val="FFFFFF">
                    <a:lumMod val="50000"/>
                  </a:srgbClr>
                </a:solidFill>
              </a:rPr>
              <a:pPr/>
              <a:t>‹#›</a:t>
            </a:fld>
            <a:endParaRPr dirty="0">
              <a:solidFill>
                <a:srgbClr val="FFFFFF">
                  <a:lumMod val="50000"/>
                </a:srgbClr>
              </a:solidFill>
            </a:endParaRPr>
          </a:p>
        </p:txBody>
      </p:sp>
      <p:cxnSp>
        <p:nvCxnSpPr>
          <p:cNvPr id="3" name="Straight Connector 2"/>
          <p:cNvCxnSpPr>
            <a:stCxn id="6" idx="3"/>
            <a:endCxn id="6" idx="3"/>
          </p:cNvCxnSpPr>
          <p:nvPr userDrawn="1"/>
        </p:nvCxnSpPr>
        <p:spPr>
          <a:xfrm>
            <a:off x="11859461" y="183489"/>
            <a:ext cx="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userDrawn="1"/>
        </p:nvCxnSpPr>
        <p:spPr>
          <a:xfrm>
            <a:off x="117856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12776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Rectangle 8"/>
          <p:cNvSpPr/>
          <p:nvPr userDrawn="1"/>
        </p:nvSpPr>
        <p:spPr bwMode="auto">
          <a:xfrm>
            <a:off x="1" y="1"/>
            <a:ext cx="564444" cy="1117599"/>
          </a:xfrm>
          <a:prstGeom prst="rect">
            <a:avLst/>
          </a:prstGeom>
          <a:solidFill>
            <a:srgbClr val="EFC20D"/>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sz="1800" b="1" dirty="0">
              <a:solidFill>
                <a:prstClr val="black"/>
              </a:solidFill>
              <a:latin typeface="Arial" charset="0"/>
            </a:endParaRPr>
          </a:p>
        </p:txBody>
      </p:sp>
      <p:cxnSp>
        <p:nvCxnSpPr>
          <p:cNvPr id="11" name="Straight Connector 10"/>
          <p:cNvCxnSpPr/>
          <p:nvPr userDrawn="1"/>
        </p:nvCxnSpPr>
        <p:spPr bwMode="auto">
          <a:xfrm>
            <a:off x="1120777" y="1178468"/>
            <a:ext cx="10593057" cy="0"/>
          </a:xfrm>
          <a:prstGeom prst="line">
            <a:avLst/>
          </a:prstGeom>
          <a:solidFill>
            <a:srgbClr val="FFCC99"/>
          </a:solidFill>
          <a:ln w="12700" cap="flat" cmpd="sng" algn="ctr">
            <a:solidFill>
              <a:srgbClr val="EFC20D"/>
            </a:solidFill>
            <a:prstDash val="solid"/>
            <a:round/>
            <a:headEnd type="none" w="med" len="med"/>
            <a:tailEnd type="none" w="med" len="med"/>
          </a:ln>
          <a:effectLst/>
        </p:spPr>
      </p:cxnSp>
      <p:sp>
        <p:nvSpPr>
          <p:cNvPr id="12" name="Rectangle 11"/>
          <p:cNvSpPr/>
          <p:nvPr userDrawn="1"/>
        </p:nvSpPr>
        <p:spPr bwMode="auto">
          <a:xfrm>
            <a:off x="0" y="1320801"/>
            <a:ext cx="541867" cy="5537200"/>
          </a:xfrm>
          <a:prstGeom prst="rect">
            <a:avLst/>
          </a:prstGeom>
          <a:solidFill>
            <a:schemeClr val="tx2"/>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sz="1800" b="1" dirty="0">
              <a:solidFill>
                <a:srgbClr val="005F9E"/>
              </a:solidFill>
              <a:latin typeface="Arial" charset="0"/>
            </a:endParaRPr>
          </a:p>
        </p:txBody>
      </p:sp>
    </p:spTree>
    <p:extLst>
      <p:ext uri="{BB962C8B-B14F-4D97-AF65-F5344CB8AC3E}">
        <p14:creationId xmlns:p14="http://schemas.microsoft.com/office/powerpoint/2010/main" val="12112038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812800" y="430503"/>
            <a:ext cx="10972800" cy="868362"/>
          </a:xfrm>
          <a:prstGeom prst="rect">
            <a:avLst/>
          </a:prstGeom>
          <a:noFill/>
          <a:effectLst/>
        </p:spPr>
        <p:txBody>
          <a:bodyPr vert="horz" lIns="91440" tIns="45720" rIns="91440" bIns="45720" rtlCol="0" anchor="ctr" anchorCtr="0">
            <a:normAutofit/>
          </a:bodyPr>
          <a:lstStyle>
            <a:lvl1pPr>
              <a:lnSpc>
                <a:spcPts val="3200"/>
              </a:lnSpc>
              <a:defRPr lang="en-US"/>
            </a:lvl1pPr>
          </a:lstStyle>
          <a:p>
            <a:r>
              <a:rPr lang="en-US" dirty="0"/>
              <a:t>Click to edit Master title style</a:t>
            </a:r>
          </a:p>
        </p:txBody>
      </p:sp>
      <p:sp>
        <p:nvSpPr>
          <p:cNvPr id="6" name="Slide Number Placeholder 5"/>
          <p:cNvSpPr>
            <a:spLocks noGrp="1"/>
          </p:cNvSpPr>
          <p:nvPr>
            <p:ph type="sldNum" sz="quarter" idx="4"/>
          </p:nvPr>
        </p:nvSpPr>
        <p:spPr>
          <a:xfrm>
            <a:off x="11198440" y="93030"/>
            <a:ext cx="661021" cy="180918"/>
          </a:xfrm>
          <a:prstGeom prst="rect">
            <a:avLst/>
          </a:prstGeom>
        </p:spPr>
        <p:txBody>
          <a:bodyPr vert="horz" lIns="91440" tIns="45720" rIns="91440" bIns="45720" rtlCol="0" anchor="b"/>
          <a:lstStyle>
            <a:lvl1pPr algn="ctr">
              <a:defRPr lang="en-US" smtClean="0"/>
            </a:lvl1pPr>
          </a:lstStyle>
          <a:p>
            <a:fld id="{295008BC-DA31-4D19-837B-EFA4386B05F5}" type="slidenum">
              <a:rPr>
                <a:solidFill>
                  <a:srgbClr val="FFFFFF">
                    <a:lumMod val="50000"/>
                  </a:srgbClr>
                </a:solidFill>
              </a:rPr>
              <a:pPr/>
              <a:t>‹#›</a:t>
            </a:fld>
            <a:endParaRPr dirty="0">
              <a:solidFill>
                <a:srgbClr val="FFFFFF">
                  <a:lumMod val="50000"/>
                </a:srgbClr>
              </a:solidFill>
            </a:endParaRPr>
          </a:p>
        </p:txBody>
      </p:sp>
      <p:cxnSp>
        <p:nvCxnSpPr>
          <p:cNvPr id="3" name="Straight Connector 2"/>
          <p:cNvCxnSpPr>
            <a:stCxn id="6" idx="3"/>
            <a:endCxn id="6" idx="3"/>
          </p:cNvCxnSpPr>
          <p:nvPr userDrawn="1"/>
        </p:nvCxnSpPr>
        <p:spPr>
          <a:xfrm>
            <a:off x="11859461" y="183489"/>
            <a:ext cx="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userDrawn="1"/>
        </p:nvCxnSpPr>
        <p:spPr>
          <a:xfrm>
            <a:off x="117856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12776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Rectangle 8"/>
          <p:cNvSpPr/>
          <p:nvPr userDrawn="1"/>
        </p:nvSpPr>
        <p:spPr bwMode="auto">
          <a:xfrm>
            <a:off x="1" y="1"/>
            <a:ext cx="564444" cy="1117599"/>
          </a:xfrm>
          <a:prstGeom prst="rect">
            <a:avLst/>
          </a:prstGeom>
          <a:solidFill>
            <a:srgbClr val="EFC20D"/>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sz="1800" b="1" dirty="0">
              <a:solidFill>
                <a:prstClr val="black"/>
              </a:solidFill>
              <a:latin typeface="Arial" charset="0"/>
            </a:endParaRPr>
          </a:p>
        </p:txBody>
      </p:sp>
      <p:cxnSp>
        <p:nvCxnSpPr>
          <p:cNvPr id="11" name="Straight Connector 10"/>
          <p:cNvCxnSpPr/>
          <p:nvPr userDrawn="1"/>
        </p:nvCxnSpPr>
        <p:spPr bwMode="auto">
          <a:xfrm>
            <a:off x="1120777" y="1178468"/>
            <a:ext cx="10593057" cy="0"/>
          </a:xfrm>
          <a:prstGeom prst="line">
            <a:avLst/>
          </a:prstGeom>
          <a:solidFill>
            <a:srgbClr val="FFCC99"/>
          </a:solidFill>
          <a:ln w="12700" cap="flat" cmpd="sng" algn="ctr">
            <a:solidFill>
              <a:srgbClr val="EFC20D"/>
            </a:solidFill>
            <a:prstDash val="solid"/>
            <a:round/>
            <a:headEnd type="none" w="med" len="med"/>
            <a:tailEnd type="none" w="med" len="med"/>
          </a:ln>
          <a:effectLst/>
        </p:spPr>
      </p:cxnSp>
      <p:sp>
        <p:nvSpPr>
          <p:cNvPr id="12" name="Rectangle 11"/>
          <p:cNvSpPr/>
          <p:nvPr userDrawn="1"/>
        </p:nvSpPr>
        <p:spPr bwMode="auto">
          <a:xfrm>
            <a:off x="0" y="1320801"/>
            <a:ext cx="541867" cy="5537200"/>
          </a:xfrm>
          <a:prstGeom prst="rect">
            <a:avLst/>
          </a:prstGeom>
          <a:solidFill>
            <a:schemeClr val="tx2"/>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sz="1800" b="1" dirty="0">
              <a:solidFill>
                <a:srgbClr val="005F9E"/>
              </a:solidFill>
              <a:latin typeface="Arial" charset="0"/>
            </a:endParaRPr>
          </a:p>
        </p:txBody>
      </p:sp>
    </p:spTree>
    <p:extLst>
      <p:ext uri="{BB962C8B-B14F-4D97-AF65-F5344CB8AC3E}">
        <p14:creationId xmlns:p14="http://schemas.microsoft.com/office/powerpoint/2010/main" val="15263353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812800" y="430503"/>
            <a:ext cx="10972800" cy="868362"/>
          </a:xfrm>
          <a:prstGeom prst="rect">
            <a:avLst/>
          </a:prstGeom>
          <a:noFill/>
          <a:effectLst/>
        </p:spPr>
        <p:txBody>
          <a:bodyPr vert="horz" lIns="91440" tIns="45720" rIns="91440" bIns="45720" rtlCol="0" anchor="ctr" anchorCtr="0">
            <a:normAutofit/>
          </a:bodyPr>
          <a:lstStyle>
            <a:lvl1pPr>
              <a:lnSpc>
                <a:spcPts val="3200"/>
              </a:lnSpc>
              <a:defRPr lang="en-US"/>
            </a:lvl1pPr>
          </a:lstStyle>
          <a:p>
            <a:r>
              <a:rPr lang="en-US" dirty="0"/>
              <a:t>Click to edit Master title style</a:t>
            </a:r>
          </a:p>
        </p:txBody>
      </p:sp>
      <p:sp>
        <p:nvSpPr>
          <p:cNvPr id="6" name="Slide Number Placeholder 5"/>
          <p:cNvSpPr>
            <a:spLocks noGrp="1"/>
          </p:cNvSpPr>
          <p:nvPr>
            <p:ph type="sldNum" sz="quarter" idx="4"/>
          </p:nvPr>
        </p:nvSpPr>
        <p:spPr>
          <a:xfrm>
            <a:off x="11198440" y="93030"/>
            <a:ext cx="661021" cy="180918"/>
          </a:xfrm>
          <a:prstGeom prst="rect">
            <a:avLst/>
          </a:prstGeom>
        </p:spPr>
        <p:txBody>
          <a:bodyPr vert="horz" lIns="91440" tIns="45720" rIns="91440" bIns="45720" rtlCol="0" anchor="b"/>
          <a:lstStyle>
            <a:lvl1pPr algn="ctr">
              <a:defRPr lang="en-US" smtClean="0"/>
            </a:lvl1pPr>
          </a:lstStyle>
          <a:p>
            <a:fld id="{295008BC-DA31-4D19-837B-EFA4386B05F5}" type="slidenum">
              <a:rPr>
                <a:solidFill>
                  <a:srgbClr val="FFFFFF">
                    <a:lumMod val="50000"/>
                  </a:srgbClr>
                </a:solidFill>
              </a:rPr>
              <a:pPr/>
              <a:t>‹#›</a:t>
            </a:fld>
            <a:endParaRPr dirty="0">
              <a:solidFill>
                <a:srgbClr val="FFFFFF">
                  <a:lumMod val="50000"/>
                </a:srgbClr>
              </a:solidFill>
            </a:endParaRPr>
          </a:p>
        </p:txBody>
      </p:sp>
      <p:cxnSp>
        <p:nvCxnSpPr>
          <p:cNvPr id="3" name="Straight Connector 2"/>
          <p:cNvCxnSpPr>
            <a:stCxn id="6" idx="3"/>
            <a:endCxn id="6" idx="3"/>
          </p:cNvCxnSpPr>
          <p:nvPr userDrawn="1"/>
        </p:nvCxnSpPr>
        <p:spPr>
          <a:xfrm>
            <a:off x="11859461" y="183489"/>
            <a:ext cx="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userDrawn="1"/>
        </p:nvCxnSpPr>
        <p:spPr>
          <a:xfrm>
            <a:off x="117856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12776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Rectangle 8"/>
          <p:cNvSpPr/>
          <p:nvPr userDrawn="1"/>
        </p:nvSpPr>
        <p:spPr bwMode="auto">
          <a:xfrm>
            <a:off x="1" y="1"/>
            <a:ext cx="564444" cy="1117599"/>
          </a:xfrm>
          <a:prstGeom prst="rect">
            <a:avLst/>
          </a:prstGeom>
          <a:solidFill>
            <a:srgbClr val="EFC20D"/>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sz="1800" b="1" dirty="0">
              <a:solidFill>
                <a:prstClr val="black"/>
              </a:solidFill>
              <a:latin typeface="Arial" charset="0"/>
            </a:endParaRPr>
          </a:p>
        </p:txBody>
      </p:sp>
      <p:cxnSp>
        <p:nvCxnSpPr>
          <p:cNvPr id="11" name="Straight Connector 10"/>
          <p:cNvCxnSpPr/>
          <p:nvPr userDrawn="1"/>
        </p:nvCxnSpPr>
        <p:spPr bwMode="auto">
          <a:xfrm>
            <a:off x="1120777" y="1178468"/>
            <a:ext cx="10593057" cy="0"/>
          </a:xfrm>
          <a:prstGeom prst="line">
            <a:avLst/>
          </a:prstGeom>
          <a:solidFill>
            <a:srgbClr val="FFCC99"/>
          </a:solidFill>
          <a:ln w="12700" cap="flat" cmpd="sng" algn="ctr">
            <a:solidFill>
              <a:srgbClr val="EFC20D"/>
            </a:solidFill>
            <a:prstDash val="solid"/>
            <a:round/>
            <a:headEnd type="none" w="med" len="med"/>
            <a:tailEnd type="none" w="med" len="med"/>
          </a:ln>
          <a:effectLst/>
        </p:spPr>
      </p:cxnSp>
      <p:sp>
        <p:nvSpPr>
          <p:cNvPr id="12" name="Rectangle 11"/>
          <p:cNvSpPr/>
          <p:nvPr userDrawn="1"/>
        </p:nvSpPr>
        <p:spPr bwMode="auto">
          <a:xfrm>
            <a:off x="0" y="1320801"/>
            <a:ext cx="541867" cy="5537200"/>
          </a:xfrm>
          <a:prstGeom prst="rect">
            <a:avLst/>
          </a:prstGeom>
          <a:solidFill>
            <a:schemeClr val="tx2"/>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sz="1800" b="1" dirty="0">
              <a:solidFill>
                <a:srgbClr val="005F9E"/>
              </a:solidFill>
              <a:latin typeface="Arial" charset="0"/>
            </a:endParaRPr>
          </a:p>
        </p:txBody>
      </p:sp>
    </p:spTree>
    <p:extLst>
      <p:ext uri="{BB962C8B-B14F-4D97-AF65-F5344CB8AC3E}">
        <p14:creationId xmlns:p14="http://schemas.microsoft.com/office/powerpoint/2010/main" val="30393153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812800" y="430503"/>
            <a:ext cx="10972800" cy="868362"/>
          </a:xfrm>
          <a:prstGeom prst="rect">
            <a:avLst/>
          </a:prstGeom>
          <a:noFill/>
          <a:effectLst/>
        </p:spPr>
        <p:txBody>
          <a:bodyPr vert="horz" lIns="91440" tIns="45720" rIns="91440" bIns="45720" rtlCol="0" anchor="ctr" anchorCtr="0">
            <a:normAutofit/>
          </a:bodyPr>
          <a:lstStyle>
            <a:lvl1pPr>
              <a:lnSpc>
                <a:spcPts val="3200"/>
              </a:lnSpc>
              <a:defRPr lang="en-US"/>
            </a:lvl1pPr>
          </a:lstStyle>
          <a:p>
            <a:r>
              <a:rPr lang="en-US" dirty="0"/>
              <a:t>Click to edit Master title style</a:t>
            </a:r>
          </a:p>
        </p:txBody>
      </p:sp>
      <p:sp>
        <p:nvSpPr>
          <p:cNvPr id="6" name="Slide Number Placeholder 5"/>
          <p:cNvSpPr>
            <a:spLocks noGrp="1"/>
          </p:cNvSpPr>
          <p:nvPr>
            <p:ph type="sldNum" sz="quarter" idx="4"/>
          </p:nvPr>
        </p:nvSpPr>
        <p:spPr>
          <a:xfrm>
            <a:off x="11198440" y="93030"/>
            <a:ext cx="661021" cy="180918"/>
          </a:xfrm>
          <a:prstGeom prst="rect">
            <a:avLst/>
          </a:prstGeom>
        </p:spPr>
        <p:txBody>
          <a:bodyPr vert="horz" lIns="91440" tIns="45720" rIns="91440" bIns="45720" rtlCol="0" anchor="b"/>
          <a:lstStyle>
            <a:lvl1pPr algn="ctr">
              <a:defRPr lang="en-US" smtClean="0"/>
            </a:lvl1pPr>
          </a:lstStyle>
          <a:p>
            <a:fld id="{295008BC-DA31-4D19-837B-EFA4386B05F5}" type="slidenum">
              <a:rPr>
                <a:solidFill>
                  <a:srgbClr val="FFFFFF">
                    <a:lumMod val="50000"/>
                  </a:srgbClr>
                </a:solidFill>
              </a:rPr>
              <a:pPr/>
              <a:t>‹#›</a:t>
            </a:fld>
            <a:endParaRPr dirty="0">
              <a:solidFill>
                <a:srgbClr val="FFFFFF">
                  <a:lumMod val="50000"/>
                </a:srgbClr>
              </a:solidFill>
            </a:endParaRPr>
          </a:p>
        </p:txBody>
      </p:sp>
      <p:cxnSp>
        <p:nvCxnSpPr>
          <p:cNvPr id="3" name="Straight Connector 2"/>
          <p:cNvCxnSpPr>
            <a:stCxn id="6" idx="3"/>
            <a:endCxn id="6" idx="3"/>
          </p:cNvCxnSpPr>
          <p:nvPr userDrawn="1"/>
        </p:nvCxnSpPr>
        <p:spPr>
          <a:xfrm>
            <a:off x="11859461" y="183489"/>
            <a:ext cx="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userDrawn="1"/>
        </p:nvCxnSpPr>
        <p:spPr>
          <a:xfrm>
            <a:off x="117856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12776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Rectangle 8"/>
          <p:cNvSpPr/>
          <p:nvPr userDrawn="1"/>
        </p:nvSpPr>
        <p:spPr bwMode="auto">
          <a:xfrm>
            <a:off x="1" y="1"/>
            <a:ext cx="564444" cy="1117599"/>
          </a:xfrm>
          <a:prstGeom prst="rect">
            <a:avLst/>
          </a:prstGeom>
          <a:solidFill>
            <a:srgbClr val="EFC20D"/>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sz="1800" b="1" dirty="0">
              <a:solidFill>
                <a:prstClr val="black"/>
              </a:solidFill>
              <a:latin typeface="Arial" charset="0"/>
            </a:endParaRPr>
          </a:p>
        </p:txBody>
      </p:sp>
      <p:cxnSp>
        <p:nvCxnSpPr>
          <p:cNvPr id="11" name="Straight Connector 10"/>
          <p:cNvCxnSpPr/>
          <p:nvPr userDrawn="1"/>
        </p:nvCxnSpPr>
        <p:spPr bwMode="auto">
          <a:xfrm>
            <a:off x="1120777" y="1178468"/>
            <a:ext cx="10593057" cy="0"/>
          </a:xfrm>
          <a:prstGeom prst="line">
            <a:avLst/>
          </a:prstGeom>
          <a:solidFill>
            <a:srgbClr val="FFCC99"/>
          </a:solidFill>
          <a:ln w="12700" cap="flat" cmpd="sng" algn="ctr">
            <a:solidFill>
              <a:srgbClr val="EFC20D"/>
            </a:solidFill>
            <a:prstDash val="solid"/>
            <a:round/>
            <a:headEnd type="none" w="med" len="med"/>
            <a:tailEnd type="none" w="med" len="med"/>
          </a:ln>
          <a:effectLst/>
        </p:spPr>
      </p:cxnSp>
      <p:sp>
        <p:nvSpPr>
          <p:cNvPr id="12" name="Rectangle 11"/>
          <p:cNvSpPr/>
          <p:nvPr userDrawn="1"/>
        </p:nvSpPr>
        <p:spPr bwMode="auto">
          <a:xfrm>
            <a:off x="0" y="1320801"/>
            <a:ext cx="541867" cy="5537200"/>
          </a:xfrm>
          <a:prstGeom prst="rect">
            <a:avLst/>
          </a:prstGeom>
          <a:solidFill>
            <a:schemeClr val="tx2"/>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sz="1800" b="1" dirty="0">
              <a:solidFill>
                <a:srgbClr val="005F9E"/>
              </a:solidFill>
              <a:latin typeface="Arial" charset="0"/>
            </a:endParaRPr>
          </a:p>
        </p:txBody>
      </p:sp>
    </p:spTree>
    <p:extLst>
      <p:ext uri="{BB962C8B-B14F-4D97-AF65-F5344CB8AC3E}">
        <p14:creationId xmlns:p14="http://schemas.microsoft.com/office/powerpoint/2010/main" val="3124289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7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812800" y="430503"/>
            <a:ext cx="10972800" cy="868362"/>
          </a:xfrm>
          <a:prstGeom prst="rect">
            <a:avLst/>
          </a:prstGeom>
          <a:noFill/>
          <a:effectLst/>
        </p:spPr>
        <p:txBody>
          <a:bodyPr vert="horz" lIns="91440" tIns="45720" rIns="91440" bIns="45720" rtlCol="0" anchor="ctr" anchorCtr="0">
            <a:normAutofit/>
          </a:bodyPr>
          <a:lstStyle>
            <a:lvl1pPr>
              <a:lnSpc>
                <a:spcPts val="3200"/>
              </a:lnSpc>
              <a:defRPr lang="en-US"/>
            </a:lvl1pPr>
          </a:lstStyle>
          <a:p>
            <a:r>
              <a:rPr lang="en-US" dirty="0"/>
              <a:t>Click to edit Master title style</a:t>
            </a:r>
          </a:p>
        </p:txBody>
      </p:sp>
      <p:sp>
        <p:nvSpPr>
          <p:cNvPr id="6" name="Slide Number Placeholder 5"/>
          <p:cNvSpPr>
            <a:spLocks noGrp="1"/>
          </p:cNvSpPr>
          <p:nvPr>
            <p:ph type="sldNum" sz="quarter" idx="4"/>
          </p:nvPr>
        </p:nvSpPr>
        <p:spPr>
          <a:xfrm>
            <a:off x="11198440" y="93030"/>
            <a:ext cx="661021" cy="180918"/>
          </a:xfrm>
          <a:prstGeom prst="rect">
            <a:avLst/>
          </a:prstGeom>
        </p:spPr>
        <p:txBody>
          <a:bodyPr vert="horz" lIns="91440" tIns="45720" rIns="91440" bIns="45720" rtlCol="0" anchor="b"/>
          <a:lstStyle>
            <a:lvl1pPr algn="ctr">
              <a:defRPr lang="en-US" smtClean="0"/>
            </a:lvl1pPr>
          </a:lstStyle>
          <a:p>
            <a:fld id="{295008BC-DA31-4D19-837B-EFA4386B05F5}" type="slidenum">
              <a:rPr>
                <a:solidFill>
                  <a:srgbClr val="FFFFFF">
                    <a:lumMod val="50000"/>
                  </a:srgbClr>
                </a:solidFill>
              </a:rPr>
              <a:pPr/>
              <a:t>‹#›</a:t>
            </a:fld>
            <a:endParaRPr dirty="0">
              <a:solidFill>
                <a:srgbClr val="FFFFFF">
                  <a:lumMod val="50000"/>
                </a:srgbClr>
              </a:solidFill>
            </a:endParaRPr>
          </a:p>
        </p:txBody>
      </p:sp>
      <p:cxnSp>
        <p:nvCxnSpPr>
          <p:cNvPr id="3" name="Straight Connector 2"/>
          <p:cNvCxnSpPr>
            <a:stCxn id="6" idx="3"/>
            <a:endCxn id="6" idx="3"/>
          </p:cNvCxnSpPr>
          <p:nvPr userDrawn="1"/>
        </p:nvCxnSpPr>
        <p:spPr>
          <a:xfrm>
            <a:off x="11859461" y="183489"/>
            <a:ext cx="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userDrawn="1"/>
        </p:nvCxnSpPr>
        <p:spPr>
          <a:xfrm>
            <a:off x="117856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12776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Rectangle 8"/>
          <p:cNvSpPr/>
          <p:nvPr userDrawn="1"/>
        </p:nvSpPr>
        <p:spPr bwMode="auto">
          <a:xfrm>
            <a:off x="1" y="1"/>
            <a:ext cx="564444" cy="1117599"/>
          </a:xfrm>
          <a:prstGeom prst="rect">
            <a:avLst/>
          </a:prstGeom>
          <a:solidFill>
            <a:srgbClr val="EFC20D"/>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sz="1800" b="1" dirty="0">
              <a:solidFill>
                <a:prstClr val="black"/>
              </a:solidFill>
              <a:latin typeface="Arial" charset="0"/>
            </a:endParaRPr>
          </a:p>
        </p:txBody>
      </p:sp>
      <p:cxnSp>
        <p:nvCxnSpPr>
          <p:cNvPr id="11" name="Straight Connector 10"/>
          <p:cNvCxnSpPr/>
          <p:nvPr userDrawn="1"/>
        </p:nvCxnSpPr>
        <p:spPr bwMode="auto">
          <a:xfrm>
            <a:off x="1120777" y="1178468"/>
            <a:ext cx="10593057" cy="0"/>
          </a:xfrm>
          <a:prstGeom prst="line">
            <a:avLst/>
          </a:prstGeom>
          <a:solidFill>
            <a:srgbClr val="FFCC99"/>
          </a:solidFill>
          <a:ln w="12700" cap="flat" cmpd="sng" algn="ctr">
            <a:solidFill>
              <a:srgbClr val="EFC20D"/>
            </a:solidFill>
            <a:prstDash val="solid"/>
            <a:round/>
            <a:headEnd type="none" w="med" len="med"/>
            <a:tailEnd type="none" w="med" len="med"/>
          </a:ln>
          <a:effectLst/>
        </p:spPr>
      </p:cxnSp>
      <p:sp>
        <p:nvSpPr>
          <p:cNvPr id="12" name="Rectangle 11"/>
          <p:cNvSpPr/>
          <p:nvPr userDrawn="1"/>
        </p:nvSpPr>
        <p:spPr bwMode="auto">
          <a:xfrm>
            <a:off x="0" y="1320801"/>
            <a:ext cx="541867" cy="5537200"/>
          </a:xfrm>
          <a:prstGeom prst="rect">
            <a:avLst/>
          </a:prstGeom>
          <a:solidFill>
            <a:schemeClr val="tx2"/>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sz="1800" b="1" dirty="0">
              <a:solidFill>
                <a:srgbClr val="005F9E"/>
              </a:solidFill>
              <a:latin typeface="Arial" charset="0"/>
            </a:endParaRPr>
          </a:p>
        </p:txBody>
      </p:sp>
    </p:spTree>
    <p:extLst>
      <p:ext uri="{BB962C8B-B14F-4D97-AF65-F5344CB8AC3E}">
        <p14:creationId xmlns:p14="http://schemas.microsoft.com/office/powerpoint/2010/main" val="118313232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8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812800" y="430503"/>
            <a:ext cx="10972800" cy="868362"/>
          </a:xfrm>
          <a:prstGeom prst="rect">
            <a:avLst/>
          </a:prstGeom>
          <a:noFill/>
          <a:effectLst/>
        </p:spPr>
        <p:txBody>
          <a:bodyPr vert="horz" lIns="91440" tIns="45720" rIns="91440" bIns="45720" rtlCol="0" anchor="ctr" anchorCtr="0">
            <a:normAutofit/>
          </a:bodyPr>
          <a:lstStyle>
            <a:lvl1pPr>
              <a:lnSpc>
                <a:spcPts val="3200"/>
              </a:lnSpc>
              <a:defRPr lang="en-US"/>
            </a:lvl1pPr>
          </a:lstStyle>
          <a:p>
            <a:r>
              <a:rPr lang="en-US" dirty="0"/>
              <a:t>Click to edit Master title style</a:t>
            </a:r>
          </a:p>
        </p:txBody>
      </p:sp>
      <p:sp>
        <p:nvSpPr>
          <p:cNvPr id="6" name="Slide Number Placeholder 5"/>
          <p:cNvSpPr>
            <a:spLocks noGrp="1"/>
          </p:cNvSpPr>
          <p:nvPr>
            <p:ph type="sldNum" sz="quarter" idx="4"/>
          </p:nvPr>
        </p:nvSpPr>
        <p:spPr>
          <a:xfrm>
            <a:off x="11198440" y="93030"/>
            <a:ext cx="661021" cy="180918"/>
          </a:xfrm>
          <a:prstGeom prst="rect">
            <a:avLst/>
          </a:prstGeom>
        </p:spPr>
        <p:txBody>
          <a:bodyPr vert="horz" lIns="91440" tIns="45720" rIns="91440" bIns="45720" rtlCol="0" anchor="b"/>
          <a:lstStyle>
            <a:lvl1pPr algn="ctr">
              <a:defRPr lang="en-US" smtClean="0"/>
            </a:lvl1pPr>
          </a:lstStyle>
          <a:p>
            <a:fld id="{295008BC-DA31-4D19-837B-EFA4386B05F5}" type="slidenum">
              <a:rPr>
                <a:solidFill>
                  <a:srgbClr val="FFFFFF">
                    <a:lumMod val="50000"/>
                  </a:srgbClr>
                </a:solidFill>
              </a:rPr>
              <a:pPr/>
              <a:t>‹#›</a:t>
            </a:fld>
            <a:endParaRPr dirty="0">
              <a:solidFill>
                <a:srgbClr val="FFFFFF">
                  <a:lumMod val="50000"/>
                </a:srgbClr>
              </a:solidFill>
            </a:endParaRPr>
          </a:p>
        </p:txBody>
      </p:sp>
      <p:cxnSp>
        <p:nvCxnSpPr>
          <p:cNvPr id="3" name="Straight Connector 2"/>
          <p:cNvCxnSpPr>
            <a:stCxn id="6" idx="3"/>
            <a:endCxn id="6" idx="3"/>
          </p:cNvCxnSpPr>
          <p:nvPr userDrawn="1"/>
        </p:nvCxnSpPr>
        <p:spPr>
          <a:xfrm>
            <a:off x="11859461" y="183489"/>
            <a:ext cx="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userDrawn="1"/>
        </p:nvCxnSpPr>
        <p:spPr>
          <a:xfrm>
            <a:off x="117856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12776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Rectangle 8"/>
          <p:cNvSpPr/>
          <p:nvPr userDrawn="1"/>
        </p:nvSpPr>
        <p:spPr bwMode="auto">
          <a:xfrm>
            <a:off x="1" y="1"/>
            <a:ext cx="564444" cy="1117599"/>
          </a:xfrm>
          <a:prstGeom prst="rect">
            <a:avLst/>
          </a:prstGeom>
          <a:solidFill>
            <a:srgbClr val="EFC20D"/>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sz="1800" b="1" dirty="0">
              <a:solidFill>
                <a:prstClr val="black"/>
              </a:solidFill>
              <a:latin typeface="Arial" charset="0"/>
            </a:endParaRPr>
          </a:p>
        </p:txBody>
      </p:sp>
      <p:cxnSp>
        <p:nvCxnSpPr>
          <p:cNvPr id="11" name="Straight Connector 10"/>
          <p:cNvCxnSpPr/>
          <p:nvPr userDrawn="1"/>
        </p:nvCxnSpPr>
        <p:spPr bwMode="auto">
          <a:xfrm>
            <a:off x="1120777" y="1178468"/>
            <a:ext cx="10593057" cy="0"/>
          </a:xfrm>
          <a:prstGeom prst="line">
            <a:avLst/>
          </a:prstGeom>
          <a:solidFill>
            <a:srgbClr val="FFCC99"/>
          </a:solidFill>
          <a:ln w="12700" cap="flat" cmpd="sng" algn="ctr">
            <a:solidFill>
              <a:srgbClr val="EFC20D"/>
            </a:solidFill>
            <a:prstDash val="solid"/>
            <a:round/>
            <a:headEnd type="none" w="med" len="med"/>
            <a:tailEnd type="none" w="med" len="med"/>
          </a:ln>
          <a:effectLst/>
        </p:spPr>
      </p:cxnSp>
      <p:sp>
        <p:nvSpPr>
          <p:cNvPr id="12" name="Rectangle 11"/>
          <p:cNvSpPr/>
          <p:nvPr userDrawn="1"/>
        </p:nvSpPr>
        <p:spPr bwMode="auto">
          <a:xfrm>
            <a:off x="0" y="1320801"/>
            <a:ext cx="541867" cy="5537200"/>
          </a:xfrm>
          <a:prstGeom prst="rect">
            <a:avLst/>
          </a:prstGeom>
          <a:solidFill>
            <a:schemeClr val="tx2"/>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sz="1800" b="1" dirty="0">
              <a:solidFill>
                <a:srgbClr val="005F9E"/>
              </a:solidFill>
              <a:latin typeface="Arial" charset="0"/>
            </a:endParaRPr>
          </a:p>
        </p:txBody>
      </p:sp>
    </p:spTree>
    <p:extLst>
      <p:ext uri="{BB962C8B-B14F-4D97-AF65-F5344CB8AC3E}">
        <p14:creationId xmlns:p14="http://schemas.microsoft.com/office/powerpoint/2010/main" val="8212350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9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812800" y="430503"/>
            <a:ext cx="10972800" cy="868362"/>
          </a:xfrm>
          <a:prstGeom prst="rect">
            <a:avLst/>
          </a:prstGeom>
          <a:noFill/>
          <a:effectLst/>
        </p:spPr>
        <p:txBody>
          <a:bodyPr vert="horz" lIns="91440" tIns="45720" rIns="91440" bIns="45720" rtlCol="0" anchor="ctr" anchorCtr="0">
            <a:normAutofit/>
          </a:bodyPr>
          <a:lstStyle>
            <a:lvl1pPr>
              <a:lnSpc>
                <a:spcPts val="3200"/>
              </a:lnSpc>
              <a:defRPr lang="en-US"/>
            </a:lvl1pPr>
          </a:lstStyle>
          <a:p>
            <a:r>
              <a:rPr lang="en-US" dirty="0"/>
              <a:t>Click to edit Master title style</a:t>
            </a:r>
          </a:p>
        </p:txBody>
      </p:sp>
      <p:sp>
        <p:nvSpPr>
          <p:cNvPr id="6" name="Slide Number Placeholder 5"/>
          <p:cNvSpPr>
            <a:spLocks noGrp="1"/>
          </p:cNvSpPr>
          <p:nvPr>
            <p:ph type="sldNum" sz="quarter" idx="4"/>
          </p:nvPr>
        </p:nvSpPr>
        <p:spPr>
          <a:xfrm>
            <a:off x="11198440" y="93030"/>
            <a:ext cx="661021" cy="180918"/>
          </a:xfrm>
          <a:prstGeom prst="rect">
            <a:avLst/>
          </a:prstGeom>
        </p:spPr>
        <p:txBody>
          <a:bodyPr vert="horz" lIns="91440" tIns="45720" rIns="91440" bIns="45720" rtlCol="0" anchor="b"/>
          <a:lstStyle>
            <a:lvl1pPr algn="ctr">
              <a:defRPr lang="en-US" smtClean="0"/>
            </a:lvl1pPr>
          </a:lstStyle>
          <a:p>
            <a:fld id="{295008BC-DA31-4D19-837B-EFA4386B05F5}" type="slidenum">
              <a:rPr>
                <a:solidFill>
                  <a:srgbClr val="FFFFFF">
                    <a:lumMod val="50000"/>
                  </a:srgbClr>
                </a:solidFill>
              </a:rPr>
              <a:pPr/>
              <a:t>‹#›</a:t>
            </a:fld>
            <a:endParaRPr dirty="0">
              <a:solidFill>
                <a:srgbClr val="FFFFFF">
                  <a:lumMod val="50000"/>
                </a:srgbClr>
              </a:solidFill>
            </a:endParaRPr>
          </a:p>
        </p:txBody>
      </p:sp>
      <p:cxnSp>
        <p:nvCxnSpPr>
          <p:cNvPr id="3" name="Straight Connector 2"/>
          <p:cNvCxnSpPr>
            <a:stCxn id="6" idx="3"/>
            <a:endCxn id="6" idx="3"/>
          </p:cNvCxnSpPr>
          <p:nvPr userDrawn="1"/>
        </p:nvCxnSpPr>
        <p:spPr>
          <a:xfrm>
            <a:off x="11859461" y="183489"/>
            <a:ext cx="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userDrawn="1"/>
        </p:nvCxnSpPr>
        <p:spPr>
          <a:xfrm>
            <a:off x="117856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1277600" y="90459"/>
            <a:ext cx="0" cy="15240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Rectangle 8"/>
          <p:cNvSpPr/>
          <p:nvPr userDrawn="1"/>
        </p:nvSpPr>
        <p:spPr bwMode="auto">
          <a:xfrm>
            <a:off x="1" y="1"/>
            <a:ext cx="564444" cy="1117599"/>
          </a:xfrm>
          <a:prstGeom prst="rect">
            <a:avLst/>
          </a:prstGeom>
          <a:solidFill>
            <a:srgbClr val="EFC20D"/>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sz="1800" b="1" dirty="0">
              <a:solidFill>
                <a:prstClr val="black"/>
              </a:solidFill>
              <a:latin typeface="Arial" charset="0"/>
            </a:endParaRPr>
          </a:p>
        </p:txBody>
      </p:sp>
      <p:cxnSp>
        <p:nvCxnSpPr>
          <p:cNvPr id="11" name="Straight Connector 10"/>
          <p:cNvCxnSpPr/>
          <p:nvPr userDrawn="1"/>
        </p:nvCxnSpPr>
        <p:spPr bwMode="auto">
          <a:xfrm>
            <a:off x="1120777" y="1178468"/>
            <a:ext cx="10593057" cy="0"/>
          </a:xfrm>
          <a:prstGeom prst="line">
            <a:avLst/>
          </a:prstGeom>
          <a:solidFill>
            <a:srgbClr val="FFCC99"/>
          </a:solidFill>
          <a:ln w="12700" cap="flat" cmpd="sng" algn="ctr">
            <a:solidFill>
              <a:srgbClr val="EFC20D"/>
            </a:solidFill>
            <a:prstDash val="solid"/>
            <a:round/>
            <a:headEnd type="none" w="med" len="med"/>
            <a:tailEnd type="none" w="med" len="med"/>
          </a:ln>
          <a:effectLst/>
        </p:spPr>
      </p:cxnSp>
      <p:sp>
        <p:nvSpPr>
          <p:cNvPr id="12" name="Rectangle 11"/>
          <p:cNvSpPr/>
          <p:nvPr userDrawn="1"/>
        </p:nvSpPr>
        <p:spPr bwMode="auto">
          <a:xfrm>
            <a:off x="0" y="1320801"/>
            <a:ext cx="541867" cy="5537200"/>
          </a:xfrm>
          <a:prstGeom prst="rect">
            <a:avLst/>
          </a:prstGeom>
          <a:solidFill>
            <a:schemeClr val="tx2"/>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0" fontAlgn="base" hangingPunct="0">
              <a:lnSpc>
                <a:spcPts val="2500"/>
              </a:lnSpc>
              <a:spcBef>
                <a:spcPct val="0"/>
              </a:spcBef>
              <a:spcAft>
                <a:spcPts val="1000"/>
              </a:spcAft>
              <a:buClr>
                <a:srgbClr val="FDAA03"/>
              </a:buClr>
            </a:pPr>
            <a:endParaRPr lang="en-US" sz="1800" b="1" dirty="0">
              <a:solidFill>
                <a:srgbClr val="005F9E"/>
              </a:solidFill>
              <a:latin typeface="Arial" charset="0"/>
            </a:endParaRPr>
          </a:p>
        </p:txBody>
      </p:sp>
    </p:spTree>
    <p:extLst>
      <p:ext uri="{BB962C8B-B14F-4D97-AF65-F5344CB8AC3E}">
        <p14:creationId xmlns:p14="http://schemas.microsoft.com/office/powerpoint/2010/main" val="36379348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A7701E1-8106-4C64-B99D-4C6B50F98A69}" type="slidenum">
              <a:rPr lang="en-US" smtClean="0"/>
              <a:t>‹#›</a:t>
            </a:fld>
            <a:endParaRPr lang="en-US" dirty="0"/>
          </a:p>
        </p:txBody>
      </p:sp>
    </p:spTree>
    <p:extLst>
      <p:ext uri="{BB962C8B-B14F-4D97-AF65-F5344CB8AC3E}">
        <p14:creationId xmlns:p14="http://schemas.microsoft.com/office/powerpoint/2010/main" val="3414353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A7701E1-8106-4C64-B99D-4C6B50F98A69}" type="slidenum">
              <a:rPr lang="en-US" smtClean="0"/>
              <a:t>‹#›</a:t>
            </a:fld>
            <a:endParaRPr lang="en-US" dirty="0"/>
          </a:p>
        </p:txBody>
      </p:sp>
    </p:spTree>
    <p:extLst>
      <p:ext uri="{BB962C8B-B14F-4D97-AF65-F5344CB8AC3E}">
        <p14:creationId xmlns:p14="http://schemas.microsoft.com/office/powerpoint/2010/main" val="188426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A7701E1-8106-4C64-B99D-4C6B50F98A69}" type="slidenum">
              <a:rPr lang="en-US" smtClean="0"/>
              <a:t>‹#›</a:t>
            </a:fld>
            <a:endParaRPr lang="en-US" dirty="0"/>
          </a:p>
        </p:txBody>
      </p:sp>
    </p:spTree>
    <p:extLst>
      <p:ext uri="{BB962C8B-B14F-4D97-AF65-F5344CB8AC3E}">
        <p14:creationId xmlns:p14="http://schemas.microsoft.com/office/powerpoint/2010/main" val="703719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A7701E1-8106-4C64-B99D-4C6B50F98A69}" type="slidenum">
              <a:rPr lang="en-US" smtClean="0"/>
              <a:t>‹#›</a:t>
            </a:fld>
            <a:endParaRPr lang="en-US" dirty="0"/>
          </a:p>
        </p:txBody>
      </p:sp>
    </p:spTree>
    <p:extLst>
      <p:ext uri="{BB962C8B-B14F-4D97-AF65-F5344CB8AC3E}">
        <p14:creationId xmlns:p14="http://schemas.microsoft.com/office/powerpoint/2010/main" val="977756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A7701E1-8106-4C64-B99D-4C6B50F98A69}" type="slidenum">
              <a:rPr lang="en-US" smtClean="0"/>
              <a:t>‹#›</a:t>
            </a:fld>
            <a:endParaRPr lang="en-US" dirty="0"/>
          </a:p>
        </p:txBody>
      </p:sp>
    </p:spTree>
    <p:extLst>
      <p:ext uri="{BB962C8B-B14F-4D97-AF65-F5344CB8AC3E}">
        <p14:creationId xmlns:p14="http://schemas.microsoft.com/office/powerpoint/2010/main" val="10945543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A7701E1-8106-4C64-B99D-4C6B50F98A69}" type="slidenum">
              <a:rPr lang="en-US" smtClean="0"/>
              <a:t>‹#›</a:t>
            </a:fld>
            <a:endParaRPr lang="en-US" dirty="0"/>
          </a:p>
        </p:txBody>
      </p:sp>
    </p:spTree>
    <p:extLst>
      <p:ext uri="{BB962C8B-B14F-4D97-AF65-F5344CB8AC3E}">
        <p14:creationId xmlns:p14="http://schemas.microsoft.com/office/powerpoint/2010/main" val="3535796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theme" Target="../theme/theme2.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7701E1-8106-4C64-B99D-4C6B50F98A69}" type="slidenum">
              <a:rPr lang="en-US" smtClean="0"/>
              <a:t>‹#›</a:t>
            </a:fld>
            <a:endParaRPr lang="en-US" dirty="0"/>
          </a:p>
        </p:txBody>
      </p:sp>
    </p:spTree>
    <p:extLst>
      <p:ext uri="{BB962C8B-B14F-4D97-AF65-F5344CB8AC3E}">
        <p14:creationId xmlns:p14="http://schemas.microsoft.com/office/powerpoint/2010/main" val="1038671661"/>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6389D5-A28B-462F-840A-F9B2E3B8D8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FF2DC4C-9949-4B1C-98D1-7767BA968F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16E06E-124A-4374-81C1-6AD5CCD137B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020D0E98-3F80-4723-9E9A-30B9F280D6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A27871C9-99F2-4B18-9837-C34B063429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7701E1-8106-4C64-B99D-4C6B50F98A69}" type="slidenum">
              <a:rPr lang="en-US" smtClean="0"/>
              <a:t>‹#›</a:t>
            </a:fld>
            <a:endParaRPr lang="en-US" dirty="0"/>
          </a:p>
        </p:txBody>
      </p:sp>
    </p:spTree>
    <p:extLst>
      <p:ext uri="{BB962C8B-B14F-4D97-AF65-F5344CB8AC3E}">
        <p14:creationId xmlns:p14="http://schemas.microsoft.com/office/powerpoint/2010/main" val="622345157"/>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 id="2147483712" r:id="rId20"/>
    <p:sldLayoutId id="2147483713" r:id="rId21"/>
    <p:sldLayoutId id="2147483714" r:id="rId22"/>
    <p:sldLayoutId id="2147483715" r:id="rId23"/>
    <p:sldLayoutId id="2147483716" r:id="rId24"/>
    <p:sldLayoutId id="2147483717" r:id="rId25"/>
    <p:sldLayoutId id="2147483718" r:id="rId26"/>
    <p:sldLayoutId id="2147483719" r:id="rId27"/>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3" Type="http://schemas.openxmlformats.org/officeDocument/2006/relationships/hyperlink" Target="https://www.govregs.com/regulations/48/subpart" TargetMode="External"/><Relationship Id="rId2" Type="http://schemas.openxmlformats.org/officeDocument/2006/relationships/hyperlink" Target="https://www.govregs.com/regulations/48/chapters" TargetMode="Externa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hyperlink" Target="https://www.govregs.com/regulations/48/subpart" TargetMode="Externa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hyperlink" Target="https://www.acquisition.gov/content/9503-waiver#i1114968" TargetMode="Externa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hyperlink" Target="https://www.acquisition.gov/content/2101-definitions#i1125359" TargetMode="Externa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hyperlink" Target="https://www.cms.gov/About-CMS/Contracting-With-CMS/ContractingGeneralInformation/Contracting-Policy-and-Resources" TargetMode="External"/><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52929-722B-4512-ACAE-5CCA783295A3}"/>
              </a:ext>
            </a:extLst>
          </p:cNvPr>
          <p:cNvSpPr>
            <a:spLocks noGrp="1"/>
          </p:cNvSpPr>
          <p:nvPr>
            <p:ph type="title"/>
          </p:nvPr>
        </p:nvSpPr>
        <p:spPr>
          <a:xfrm>
            <a:off x="812800" y="752474"/>
            <a:ext cx="10912475" cy="2828925"/>
          </a:xfrm>
        </p:spPr>
        <p:txBody>
          <a:bodyPr>
            <a:normAutofit/>
          </a:bodyPr>
          <a:lstStyle/>
          <a:p>
            <a:pPr algn="ctr"/>
            <a:r>
              <a:rPr lang="en-US" sz="5400" b="1" dirty="0"/>
              <a:t>CMS Contract Conflict </a:t>
            </a:r>
            <a:br>
              <a:rPr lang="en-US" sz="5400" b="1" dirty="0"/>
            </a:br>
            <a:br>
              <a:rPr lang="en-US" sz="5400" b="1" dirty="0"/>
            </a:br>
            <a:r>
              <a:rPr lang="en-US" sz="5400" b="1" dirty="0"/>
              <a:t>of Interest Requirements</a:t>
            </a:r>
            <a:endParaRPr lang="en-US" sz="5400" dirty="0"/>
          </a:p>
        </p:txBody>
      </p:sp>
      <p:sp>
        <p:nvSpPr>
          <p:cNvPr id="3" name="Subtitle 2">
            <a:extLst>
              <a:ext uri="{FF2B5EF4-FFF2-40B4-BE49-F238E27FC236}">
                <a16:creationId xmlns:a16="http://schemas.microsoft.com/office/drawing/2014/main" id="{F9F01C4C-05B0-4027-BB88-5F04F69C77D3}"/>
              </a:ext>
            </a:extLst>
          </p:cNvPr>
          <p:cNvSpPr>
            <a:spLocks noGrp="1"/>
          </p:cNvSpPr>
          <p:nvPr>
            <p:ph type="subTitle" idx="4294967295"/>
          </p:nvPr>
        </p:nvSpPr>
        <p:spPr>
          <a:xfrm>
            <a:off x="1962150" y="3933826"/>
            <a:ext cx="9696450" cy="2514600"/>
          </a:xfrm>
        </p:spPr>
        <p:txBody>
          <a:bodyPr>
            <a:normAutofit/>
          </a:bodyPr>
          <a:lstStyle/>
          <a:p>
            <a:pPr marL="0" indent="0" algn="l">
              <a:buNone/>
            </a:pPr>
            <a:r>
              <a:rPr lang="en-US" dirty="0"/>
              <a:t>						</a:t>
            </a:r>
            <a:r>
              <a:rPr lang="en-US" sz="3200" b="1" dirty="0"/>
              <a:t>Presented by:</a:t>
            </a:r>
          </a:p>
          <a:p>
            <a:pPr marL="0" indent="0" algn="l">
              <a:buNone/>
            </a:pPr>
            <a:r>
              <a:rPr lang="en-US" sz="3200" b="1" dirty="0"/>
              <a:t>						Jason Vollmer</a:t>
            </a:r>
          </a:p>
          <a:p>
            <a:pPr marL="0" indent="0" algn="l">
              <a:buNone/>
            </a:pPr>
            <a:r>
              <a:rPr lang="en-US" sz="3200" b="1" dirty="0"/>
              <a:t> 						Rod Benson</a:t>
            </a:r>
          </a:p>
          <a:p>
            <a:pPr marL="0" indent="0" algn="l">
              <a:buNone/>
            </a:pPr>
            <a:r>
              <a:rPr lang="en-US" sz="3200" b="1" dirty="0"/>
              <a:t>						April 21, 2021</a:t>
            </a:r>
          </a:p>
          <a:p>
            <a:pPr algn="l"/>
            <a:endParaRPr lang="en-US" sz="3200" b="1" dirty="0"/>
          </a:p>
          <a:p>
            <a:pPr marL="0" indent="0">
              <a:buNone/>
            </a:pPr>
            <a:endParaRPr lang="en-US" sz="1400" dirty="0"/>
          </a:p>
        </p:txBody>
      </p:sp>
    </p:spTree>
    <p:extLst>
      <p:ext uri="{BB962C8B-B14F-4D97-AF65-F5344CB8AC3E}">
        <p14:creationId xmlns:p14="http://schemas.microsoft.com/office/powerpoint/2010/main" val="2313198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219D7-FC3D-44CB-B59C-EB5105DE3C27}"/>
              </a:ext>
            </a:extLst>
          </p:cNvPr>
          <p:cNvSpPr>
            <a:spLocks noGrp="1"/>
          </p:cNvSpPr>
          <p:nvPr>
            <p:ph type="title"/>
          </p:nvPr>
        </p:nvSpPr>
        <p:spPr/>
        <p:txBody>
          <a:bodyPr>
            <a:normAutofit fontScale="90000"/>
          </a:bodyPr>
          <a:lstStyle/>
          <a:p>
            <a:pPr algn="ctr"/>
            <a:r>
              <a:rPr lang="en-US" sz="3600" b="1" dirty="0"/>
              <a:t>Medicare Integrity Program</a:t>
            </a:r>
            <a:br>
              <a:rPr lang="en-US" sz="3600" b="1" dirty="0"/>
            </a:br>
            <a:r>
              <a:rPr lang="en-US" sz="3600" b="1" dirty="0"/>
              <a:t>Regulatory Authority</a:t>
            </a:r>
          </a:p>
        </p:txBody>
      </p:sp>
      <p:sp>
        <p:nvSpPr>
          <p:cNvPr id="3" name="Content Placeholder 2">
            <a:extLst>
              <a:ext uri="{FF2B5EF4-FFF2-40B4-BE49-F238E27FC236}">
                <a16:creationId xmlns:a16="http://schemas.microsoft.com/office/drawing/2014/main" id="{F0FFEA5C-AB0D-4F03-9AB5-CE6CD9BF8AD3}"/>
              </a:ext>
            </a:extLst>
          </p:cNvPr>
          <p:cNvSpPr>
            <a:spLocks noGrp="1"/>
          </p:cNvSpPr>
          <p:nvPr>
            <p:ph idx="4294967295"/>
          </p:nvPr>
        </p:nvSpPr>
        <p:spPr>
          <a:xfrm>
            <a:off x="1571624" y="1555750"/>
            <a:ext cx="9734551" cy="4621213"/>
          </a:xfrm>
        </p:spPr>
        <p:txBody>
          <a:bodyPr>
            <a:normAutofit fontScale="92500"/>
          </a:bodyPr>
          <a:lstStyle/>
          <a:p>
            <a:r>
              <a:rPr lang="en-US" sz="2400" dirty="0"/>
              <a:t>42 CFR 421.302(a)(3) provides:</a:t>
            </a:r>
          </a:p>
          <a:p>
            <a:pPr marL="457200" lvl="1" indent="0">
              <a:buNone/>
            </a:pPr>
            <a:r>
              <a:rPr lang="en-US" dirty="0"/>
              <a:t>(a) CMS may enter into a contract with an entity to perform the functions described in § 421.304 if the entity meets the following conditions: </a:t>
            </a:r>
          </a:p>
          <a:p>
            <a:pPr marL="914400" lvl="2" indent="0">
              <a:buNone/>
            </a:pPr>
            <a:r>
              <a:rPr lang="en-US" sz="2400" dirty="0"/>
              <a:t>(3) </a:t>
            </a:r>
            <a:r>
              <a:rPr lang="en-US" sz="2400" dirty="0">
                <a:highlight>
                  <a:srgbClr val="FFFF00"/>
                </a:highlight>
              </a:rPr>
              <a:t>Complies with conflict of interest provisions in </a:t>
            </a:r>
            <a:r>
              <a:rPr lang="en-US" sz="2400" dirty="0">
                <a:highlight>
                  <a:srgbClr val="FFFF00"/>
                </a:highlight>
                <a:hlinkClick r:id="rId2"/>
              </a:rPr>
              <a:t>48 CFR chapters</a:t>
            </a:r>
            <a:r>
              <a:rPr lang="en-US" sz="2400" dirty="0">
                <a:highlight>
                  <a:srgbClr val="FFFF00"/>
                </a:highlight>
              </a:rPr>
              <a:t> 1 and 3, and is not excluded under the conflict of interest provision at § 421.310. </a:t>
            </a:r>
          </a:p>
          <a:p>
            <a:r>
              <a:rPr lang="en-US" sz="2400" dirty="0"/>
              <a:t>42 CFR 421.310 provides:</a:t>
            </a:r>
          </a:p>
          <a:p>
            <a:pPr marL="457200" lvl="1" indent="0">
              <a:buNone/>
            </a:pPr>
            <a:r>
              <a:rPr lang="en-US" dirty="0"/>
              <a:t>Offerors for MIP contracts and MIP contractors are subject to the following: </a:t>
            </a:r>
          </a:p>
          <a:p>
            <a:pPr marL="914400" lvl="2" indent="0">
              <a:buNone/>
            </a:pPr>
            <a:r>
              <a:rPr lang="en-US" sz="2400" dirty="0"/>
              <a:t>(a) </a:t>
            </a:r>
            <a:r>
              <a:rPr lang="en-US" sz="2400" dirty="0">
                <a:highlight>
                  <a:srgbClr val="FFFF00"/>
                </a:highlight>
              </a:rPr>
              <a:t>The conflict of interest standards and requirements of the Federal Acquisition Regulation (FAR) organizational conflict of interest guidance specified under </a:t>
            </a:r>
            <a:r>
              <a:rPr lang="en-US" sz="2400" dirty="0">
                <a:highlight>
                  <a:srgbClr val="FFFF00"/>
                </a:highlight>
                <a:hlinkClick r:id="rId3"/>
              </a:rPr>
              <a:t>48 CFR subpart</a:t>
            </a:r>
            <a:r>
              <a:rPr lang="en-US" sz="2400" dirty="0">
                <a:highlight>
                  <a:srgbClr val="FFFF00"/>
                </a:highlight>
              </a:rPr>
              <a:t> 9.5. </a:t>
            </a:r>
          </a:p>
          <a:p>
            <a:pPr marL="914400" lvl="2" indent="0">
              <a:buNone/>
            </a:pPr>
            <a:r>
              <a:rPr lang="en-US" sz="2400" dirty="0"/>
              <a:t>(b) The standards and requirements as are contained in each individual contract awarded to perform section 1893 of the Act functions. </a:t>
            </a:r>
          </a:p>
          <a:p>
            <a:pPr marL="457200" lvl="1" indent="0">
              <a:buNone/>
            </a:pPr>
            <a:endParaRPr lang="en-US" dirty="0"/>
          </a:p>
          <a:p>
            <a:pPr marL="0" indent="0">
              <a:buNone/>
            </a:pPr>
            <a:endParaRPr lang="en-US" dirty="0"/>
          </a:p>
        </p:txBody>
      </p:sp>
    </p:spTree>
    <p:extLst>
      <p:ext uri="{BB962C8B-B14F-4D97-AF65-F5344CB8AC3E}">
        <p14:creationId xmlns:p14="http://schemas.microsoft.com/office/powerpoint/2010/main" val="2842149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F7625-02F4-4AC7-A4F3-2DB5F430E52C}"/>
              </a:ext>
            </a:extLst>
          </p:cNvPr>
          <p:cNvSpPr>
            <a:spLocks noGrp="1"/>
          </p:cNvSpPr>
          <p:nvPr>
            <p:ph type="title"/>
          </p:nvPr>
        </p:nvSpPr>
        <p:spPr/>
        <p:txBody>
          <a:bodyPr>
            <a:normAutofit fontScale="90000"/>
          </a:bodyPr>
          <a:lstStyle/>
          <a:p>
            <a:pPr algn="ctr"/>
            <a:r>
              <a:rPr lang="en-US" sz="3600" b="1" dirty="0"/>
              <a:t>Medicare Integrity Program</a:t>
            </a:r>
            <a:br>
              <a:rPr lang="en-US" sz="3600" b="1" dirty="0"/>
            </a:br>
            <a:r>
              <a:rPr lang="en-US" sz="3600" b="1" dirty="0"/>
              <a:t>Regulatory Authority</a:t>
            </a:r>
          </a:p>
        </p:txBody>
      </p:sp>
      <p:sp>
        <p:nvSpPr>
          <p:cNvPr id="3" name="Content Placeholder 2">
            <a:extLst>
              <a:ext uri="{FF2B5EF4-FFF2-40B4-BE49-F238E27FC236}">
                <a16:creationId xmlns:a16="http://schemas.microsoft.com/office/drawing/2014/main" id="{1F1C5937-7F78-4C89-AB07-14F8FC308DD8}"/>
              </a:ext>
            </a:extLst>
          </p:cNvPr>
          <p:cNvSpPr>
            <a:spLocks noGrp="1"/>
          </p:cNvSpPr>
          <p:nvPr>
            <p:ph idx="4294967295"/>
          </p:nvPr>
        </p:nvSpPr>
        <p:spPr>
          <a:xfrm>
            <a:off x="1762124" y="1690688"/>
            <a:ext cx="9334501" cy="4351337"/>
          </a:xfrm>
        </p:spPr>
        <p:txBody>
          <a:bodyPr>
            <a:normAutofit fontScale="70000" lnSpcReduction="20000"/>
          </a:bodyPr>
          <a:lstStyle/>
          <a:p>
            <a:pPr marL="0" indent="0">
              <a:buNone/>
            </a:pPr>
            <a:r>
              <a:rPr lang="en-US" sz="2600" dirty="0"/>
              <a:t>42 CFR 421.312, </a:t>
            </a:r>
            <a:r>
              <a:rPr lang="en-US" sz="2400" dirty="0"/>
              <a:t>“Conflict of interest resolution”,</a:t>
            </a:r>
            <a:r>
              <a:rPr lang="en-US" sz="2600" dirty="0"/>
              <a:t> provides:</a:t>
            </a:r>
          </a:p>
          <a:p>
            <a:pPr marL="914400" lvl="1" indent="-457200">
              <a:buAutoNum type="alphaLcParenBoth"/>
            </a:pPr>
            <a:r>
              <a:rPr lang="en-US" sz="2600" i="1" dirty="0"/>
              <a:t>Review Board.</a:t>
            </a:r>
            <a:r>
              <a:rPr lang="en-US" sz="2600" dirty="0"/>
              <a:t> CMS may establish and convene a Conflicts of Interest Review Board to assist the contracting officer in resolving organizational conflicts of interest. </a:t>
            </a:r>
          </a:p>
          <a:p>
            <a:pPr marL="914400" lvl="1" indent="-457200">
              <a:buAutoNum type="alphaLcParenBoth"/>
            </a:pPr>
            <a:r>
              <a:rPr lang="en-US" sz="2600" dirty="0"/>
              <a:t>(b) </a:t>
            </a:r>
            <a:r>
              <a:rPr lang="en-US" sz="2600" i="1" dirty="0"/>
              <a:t>Resolution</a:t>
            </a:r>
            <a:r>
              <a:rPr lang="en-US" sz="2600" dirty="0"/>
              <a:t> - (1) </a:t>
            </a:r>
            <a:r>
              <a:rPr lang="en-US" sz="2600" i="1" dirty="0"/>
              <a:t>Pre-award conflicts.</a:t>
            </a:r>
            <a:r>
              <a:rPr lang="en-US" sz="2600" dirty="0"/>
              <a:t> Resolution of an organizational conflict of interest is a determination by the contracting officer that one of the following has occurred: </a:t>
            </a:r>
          </a:p>
          <a:p>
            <a:pPr marL="1371600" lvl="3" indent="0">
              <a:buNone/>
            </a:pPr>
            <a:r>
              <a:rPr lang="en-US" sz="2600" dirty="0"/>
              <a:t>(i) The conflict is mitigated. </a:t>
            </a:r>
          </a:p>
          <a:p>
            <a:pPr marL="1371600" lvl="3" indent="0">
              <a:buNone/>
            </a:pPr>
            <a:r>
              <a:rPr lang="en-US" sz="2600" dirty="0"/>
              <a:t>(ii) The conflict precludes award of a contract to the offeror. </a:t>
            </a:r>
          </a:p>
          <a:p>
            <a:pPr marL="1371600" lvl="3" indent="0">
              <a:buNone/>
            </a:pPr>
            <a:r>
              <a:rPr lang="en-US" sz="2600" dirty="0"/>
              <a:t>(iii) It is in the best interest of the government to award a contract to the offeror (in accordance with </a:t>
            </a:r>
            <a:r>
              <a:rPr lang="en-US" sz="2600" dirty="0">
                <a:hlinkClick r:id="rId2"/>
              </a:rPr>
              <a:t>48 CFR subpart</a:t>
            </a:r>
            <a:r>
              <a:rPr lang="en-US" sz="2600" dirty="0"/>
              <a:t> 9.503) even though a conflict of interest exists. </a:t>
            </a:r>
          </a:p>
          <a:p>
            <a:pPr marL="914400" lvl="2" indent="0">
              <a:buNone/>
            </a:pPr>
            <a:r>
              <a:rPr lang="en-US" sz="2600" dirty="0"/>
              <a:t>(2) </a:t>
            </a:r>
            <a:r>
              <a:rPr lang="en-US" sz="2600" i="1" dirty="0"/>
              <a:t>Post-award conflicts.</a:t>
            </a:r>
            <a:r>
              <a:rPr lang="en-US" sz="2600" dirty="0"/>
              <a:t> Resolution of an organizational conflict of interest is a determination by the contracting officer that one of the following has occurred: </a:t>
            </a:r>
          </a:p>
          <a:p>
            <a:pPr marL="1371600" lvl="3" indent="0">
              <a:buNone/>
            </a:pPr>
            <a:r>
              <a:rPr lang="en-US" sz="2600" dirty="0"/>
              <a:t>(i) The conflict is mitigated. </a:t>
            </a:r>
          </a:p>
          <a:p>
            <a:pPr marL="1371600" lvl="3" indent="0">
              <a:buNone/>
            </a:pPr>
            <a:r>
              <a:rPr lang="en-US" sz="2600" dirty="0"/>
              <a:t>(ii) The conflict requires that CMS modify an existing contract. </a:t>
            </a:r>
          </a:p>
          <a:p>
            <a:pPr marL="1371600" lvl="3" indent="0">
              <a:buNone/>
            </a:pPr>
            <a:r>
              <a:rPr lang="en-US" sz="2600" dirty="0"/>
              <a:t>(iii) The conflict requires that CMS terminate or not renew an existing contract. </a:t>
            </a:r>
          </a:p>
          <a:p>
            <a:pPr marL="1371600" lvl="3" indent="0">
              <a:buNone/>
            </a:pPr>
            <a:r>
              <a:rPr lang="en-US" sz="2600" dirty="0"/>
              <a:t>(iv) It is in the best interest of the government to continue the contract even though a conflict of interest exists. </a:t>
            </a:r>
          </a:p>
          <a:p>
            <a:pPr marL="0" indent="0">
              <a:buNone/>
            </a:pPr>
            <a:endParaRPr lang="en-US" dirty="0"/>
          </a:p>
        </p:txBody>
      </p:sp>
    </p:spTree>
    <p:extLst>
      <p:ext uri="{BB962C8B-B14F-4D97-AF65-F5344CB8AC3E}">
        <p14:creationId xmlns:p14="http://schemas.microsoft.com/office/powerpoint/2010/main" val="3209501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C62F6-6FB0-4AF8-AF17-844F21D02F6A}"/>
              </a:ext>
            </a:extLst>
          </p:cNvPr>
          <p:cNvSpPr>
            <a:spLocks noGrp="1"/>
          </p:cNvSpPr>
          <p:nvPr>
            <p:ph type="title"/>
          </p:nvPr>
        </p:nvSpPr>
        <p:spPr/>
        <p:txBody>
          <a:bodyPr>
            <a:normAutofit/>
          </a:bodyPr>
          <a:lstStyle/>
          <a:p>
            <a:pPr algn="ctr"/>
            <a:r>
              <a:rPr lang="en-US" sz="3600" b="1" dirty="0"/>
              <a:t>Medicare Administrative Contractor</a:t>
            </a:r>
          </a:p>
        </p:txBody>
      </p:sp>
      <p:sp>
        <p:nvSpPr>
          <p:cNvPr id="3" name="Content Placeholder 2">
            <a:extLst>
              <a:ext uri="{FF2B5EF4-FFF2-40B4-BE49-F238E27FC236}">
                <a16:creationId xmlns:a16="http://schemas.microsoft.com/office/drawing/2014/main" id="{3CD0AD6B-4DA5-4065-BE5A-D809834A8B12}"/>
              </a:ext>
            </a:extLst>
          </p:cNvPr>
          <p:cNvSpPr>
            <a:spLocks noGrp="1"/>
          </p:cNvSpPr>
          <p:nvPr>
            <p:ph idx="4294967295"/>
          </p:nvPr>
        </p:nvSpPr>
        <p:spPr>
          <a:xfrm>
            <a:off x="1276350" y="1800225"/>
            <a:ext cx="9239250" cy="4376738"/>
          </a:xfrm>
        </p:spPr>
        <p:txBody>
          <a:bodyPr>
            <a:noAutofit/>
          </a:bodyPr>
          <a:lstStyle/>
          <a:p>
            <a:pPr marL="0" indent="0">
              <a:buNone/>
            </a:pPr>
            <a:r>
              <a:rPr lang="en-US" sz="2400" dirty="0"/>
              <a:t>Section 1874A of the Social Security Act provides the authority for the Medicare Administrative Contractors (MAC).  Section 1874A(2) provides that an entity is eligible to enter into a MAC contract if:</a:t>
            </a:r>
          </a:p>
          <a:p>
            <a:pPr marL="457200" lvl="1" indent="0">
              <a:buNone/>
            </a:pPr>
            <a:r>
              <a:rPr lang="en-US" dirty="0"/>
              <a:t>(A) the entity has demonstrated capability to carry out such function;</a:t>
            </a:r>
          </a:p>
          <a:p>
            <a:pPr marL="457200" lvl="1" indent="0">
              <a:buNone/>
            </a:pPr>
            <a:r>
              <a:rPr lang="en-US" dirty="0"/>
              <a:t>(B) </a:t>
            </a:r>
            <a:r>
              <a:rPr lang="en-US" dirty="0">
                <a:highlight>
                  <a:srgbClr val="FFFF00"/>
                </a:highlight>
              </a:rPr>
              <a:t>the entity complies with such conflict of interest standards as are generally applicable to Federal acquisition and procurement;</a:t>
            </a:r>
          </a:p>
          <a:p>
            <a:pPr marL="457200" lvl="1" indent="0">
              <a:buNone/>
            </a:pPr>
            <a:r>
              <a:rPr lang="en-US" dirty="0"/>
              <a:t>(C) the entity has sufficient assets to financially support the performance of such function; and</a:t>
            </a:r>
          </a:p>
          <a:p>
            <a:pPr marL="457200" lvl="1" indent="0">
              <a:buNone/>
            </a:pPr>
            <a:r>
              <a:rPr lang="en-US" dirty="0"/>
              <a:t>(D) the entity meets such other requirements as the Secretary may impose.</a:t>
            </a:r>
          </a:p>
        </p:txBody>
      </p:sp>
    </p:spTree>
    <p:extLst>
      <p:ext uri="{BB962C8B-B14F-4D97-AF65-F5344CB8AC3E}">
        <p14:creationId xmlns:p14="http://schemas.microsoft.com/office/powerpoint/2010/main" val="40930531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39D79-F5CC-4F2F-A152-C6A9DDCB87DD}"/>
              </a:ext>
            </a:extLst>
          </p:cNvPr>
          <p:cNvSpPr>
            <a:spLocks noGrp="1"/>
          </p:cNvSpPr>
          <p:nvPr>
            <p:ph type="title"/>
          </p:nvPr>
        </p:nvSpPr>
        <p:spPr/>
        <p:txBody>
          <a:bodyPr>
            <a:normAutofit/>
          </a:bodyPr>
          <a:lstStyle/>
          <a:p>
            <a:pPr algn="ctr"/>
            <a:r>
              <a:rPr lang="en-US" sz="3600" b="1" dirty="0"/>
              <a:t>Qualified Independent Contractor</a:t>
            </a:r>
          </a:p>
        </p:txBody>
      </p:sp>
      <p:sp>
        <p:nvSpPr>
          <p:cNvPr id="3" name="Content Placeholder 2">
            <a:extLst>
              <a:ext uri="{FF2B5EF4-FFF2-40B4-BE49-F238E27FC236}">
                <a16:creationId xmlns:a16="http://schemas.microsoft.com/office/drawing/2014/main" id="{A9697F6F-CC81-4B60-8A2A-C610546B508A}"/>
              </a:ext>
            </a:extLst>
          </p:cNvPr>
          <p:cNvSpPr>
            <a:spLocks noGrp="1"/>
          </p:cNvSpPr>
          <p:nvPr>
            <p:ph idx="4294967295"/>
          </p:nvPr>
        </p:nvSpPr>
        <p:spPr>
          <a:xfrm>
            <a:off x="1571624" y="1347788"/>
            <a:ext cx="8943975" cy="4989512"/>
          </a:xfrm>
        </p:spPr>
        <p:txBody>
          <a:bodyPr>
            <a:noAutofit/>
          </a:bodyPr>
          <a:lstStyle/>
          <a:p>
            <a:pPr marL="0" indent="0">
              <a:buNone/>
            </a:pPr>
            <a:r>
              <a:rPr lang="en-US" sz="2400" dirty="0"/>
              <a:t>Section 1869(c) provides the authority for the Secretary to enter into contracts with Qualified Independent Contractors.  Section 1869(c)(3)(k) imposes the following requirements on QIC contracts:</a:t>
            </a:r>
          </a:p>
          <a:p>
            <a:pPr marL="457200" lvl="1" indent="0">
              <a:buNone/>
            </a:pPr>
            <a:r>
              <a:rPr lang="en-US" dirty="0"/>
              <a:t> (K) Independence requirements.—</a:t>
            </a:r>
          </a:p>
          <a:p>
            <a:pPr marL="914400" lvl="2" indent="0">
              <a:buNone/>
            </a:pPr>
            <a:r>
              <a:rPr lang="en-US" sz="2400" dirty="0"/>
              <a:t>(i) In general.—Subject to clause (ii), </a:t>
            </a:r>
            <a:r>
              <a:rPr lang="en-US" sz="2400" dirty="0">
                <a:highlight>
                  <a:srgbClr val="FFFF00"/>
                </a:highlight>
              </a:rPr>
              <a:t>a qualified independent contractor shall not conduct any activities in a case unless the entity—</a:t>
            </a:r>
          </a:p>
          <a:p>
            <a:pPr marL="1371600" lvl="3" indent="0">
              <a:buNone/>
            </a:pPr>
            <a:r>
              <a:rPr lang="en-US" sz="2400" dirty="0">
                <a:highlight>
                  <a:srgbClr val="FFFF00"/>
                </a:highlight>
              </a:rPr>
              <a:t>(I) is not a related party (as defined in subsection (g)(5));</a:t>
            </a:r>
          </a:p>
          <a:p>
            <a:pPr marL="1371600" lvl="3" indent="0">
              <a:buNone/>
            </a:pPr>
            <a:r>
              <a:rPr lang="en-US" sz="2400" dirty="0">
                <a:highlight>
                  <a:srgbClr val="FFFF00"/>
                </a:highlight>
              </a:rPr>
              <a:t>(II) does not have a material familial, financial, or professional relationship with such a party in relation to such case; and</a:t>
            </a:r>
          </a:p>
          <a:p>
            <a:pPr marL="1371600" lvl="3" indent="0">
              <a:buNone/>
            </a:pPr>
            <a:r>
              <a:rPr lang="en-US" sz="2400" dirty="0">
                <a:highlight>
                  <a:srgbClr val="FFFF00"/>
                </a:highlight>
              </a:rPr>
              <a:t>(III) does not otherwise have a conflict of interest with such a party.</a:t>
            </a:r>
          </a:p>
        </p:txBody>
      </p:sp>
    </p:spTree>
    <p:extLst>
      <p:ext uri="{BB962C8B-B14F-4D97-AF65-F5344CB8AC3E}">
        <p14:creationId xmlns:p14="http://schemas.microsoft.com/office/powerpoint/2010/main" val="36914551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E3F1C-8614-4CDA-893D-8C06724167A8}"/>
              </a:ext>
            </a:extLst>
          </p:cNvPr>
          <p:cNvSpPr>
            <a:spLocks noGrp="1"/>
          </p:cNvSpPr>
          <p:nvPr>
            <p:ph type="title"/>
          </p:nvPr>
        </p:nvSpPr>
        <p:spPr/>
        <p:txBody>
          <a:bodyPr/>
          <a:lstStyle/>
          <a:p>
            <a:pPr algn="ctr"/>
            <a:r>
              <a:rPr lang="en-US" b="1" dirty="0"/>
              <a:t>FAR Subpart 9.5</a:t>
            </a:r>
          </a:p>
        </p:txBody>
      </p:sp>
      <p:sp>
        <p:nvSpPr>
          <p:cNvPr id="3" name="Content Placeholder 2">
            <a:extLst>
              <a:ext uri="{FF2B5EF4-FFF2-40B4-BE49-F238E27FC236}">
                <a16:creationId xmlns:a16="http://schemas.microsoft.com/office/drawing/2014/main" id="{1F376097-7920-4E26-9EC2-7ED2F16998E6}"/>
              </a:ext>
            </a:extLst>
          </p:cNvPr>
          <p:cNvSpPr>
            <a:spLocks noGrp="1"/>
          </p:cNvSpPr>
          <p:nvPr>
            <p:ph idx="4294967295"/>
          </p:nvPr>
        </p:nvSpPr>
        <p:spPr>
          <a:xfrm>
            <a:off x="1276350" y="1524000"/>
            <a:ext cx="9239250" cy="4652963"/>
          </a:xfrm>
        </p:spPr>
        <p:txBody>
          <a:bodyPr>
            <a:normAutofit lnSpcReduction="10000"/>
          </a:bodyPr>
          <a:lstStyle/>
          <a:p>
            <a:pPr marL="0" indent="0">
              <a:buNone/>
            </a:pPr>
            <a:r>
              <a:rPr lang="en-US" sz="3600" dirty="0"/>
              <a:t>FAR Subpart 9.5, “Organizational and Consultant Conflicts of Interest”:</a:t>
            </a:r>
          </a:p>
          <a:p>
            <a:pPr marL="457200" lvl="1" indent="0">
              <a:buNone/>
            </a:pPr>
            <a:r>
              <a:rPr lang="en-US" sz="3600" dirty="0"/>
              <a:t>(a) Prescribes responsibilities, general rules, and procedures for identifying, evaluating, and resolving organizational conflicts of interest</a:t>
            </a:r>
          </a:p>
          <a:p>
            <a:pPr marL="457200" lvl="1" indent="0">
              <a:buNone/>
            </a:pPr>
            <a:r>
              <a:rPr lang="en-US" sz="3600" dirty="0"/>
              <a:t>(b) Provides examples to assist contracting officers in applying these rules and procedures to individual contracting situations</a:t>
            </a:r>
          </a:p>
        </p:txBody>
      </p:sp>
    </p:spTree>
    <p:extLst>
      <p:ext uri="{BB962C8B-B14F-4D97-AF65-F5344CB8AC3E}">
        <p14:creationId xmlns:p14="http://schemas.microsoft.com/office/powerpoint/2010/main" val="2846813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25B00-67A4-4F78-AB69-05F3280681C4}"/>
              </a:ext>
            </a:extLst>
          </p:cNvPr>
          <p:cNvSpPr>
            <a:spLocks noGrp="1"/>
          </p:cNvSpPr>
          <p:nvPr>
            <p:ph type="title"/>
          </p:nvPr>
        </p:nvSpPr>
        <p:spPr/>
        <p:txBody>
          <a:bodyPr>
            <a:normAutofit/>
          </a:bodyPr>
          <a:lstStyle/>
          <a:p>
            <a:pPr algn="ctr"/>
            <a:r>
              <a:rPr lang="en-US" sz="3600" b="1" dirty="0"/>
              <a:t>FAR Subpart 9.5</a:t>
            </a:r>
          </a:p>
        </p:txBody>
      </p:sp>
      <p:sp>
        <p:nvSpPr>
          <p:cNvPr id="3" name="Content Placeholder 2">
            <a:extLst>
              <a:ext uri="{FF2B5EF4-FFF2-40B4-BE49-F238E27FC236}">
                <a16:creationId xmlns:a16="http://schemas.microsoft.com/office/drawing/2014/main" id="{0CD28D0F-E874-4F95-9314-6BABA669B0A5}"/>
              </a:ext>
            </a:extLst>
          </p:cNvPr>
          <p:cNvSpPr>
            <a:spLocks noGrp="1"/>
          </p:cNvSpPr>
          <p:nvPr>
            <p:ph idx="4294967295"/>
          </p:nvPr>
        </p:nvSpPr>
        <p:spPr>
          <a:xfrm>
            <a:off x="1238250" y="1752600"/>
            <a:ext cx="9277350" cy="4424363"/>
          </a:xfrm>
        </p:spPr>
        <p:txBody>
          <a:bodyPr>
            <a:normAutofit/>
          </a:bodyPr>
          <a:lstStyle/>
          <a:p>
            <a:pPr marL="0" indent="0">
              <a:buNone/>
            </a:pPr>
            <a:r>
              <a:rPr lang="en-US" sz="3200" dirty="0"/>
              <a:t>FAR 9.502(c), “Applicability”, provides:</a:t>
            </a:r>
          </a:p>
          <a:p>
            <a:pPr marL="457200" lvl="1" indent="0">
              <a:buNone/>
            </a:pPr>
            <a:r>
              <a:rPr lang="en-US" sz="3200" dirty="0"/>
              <a:t>An organizational conflict of interest may result when factors create an actual or potential conflict of interest on an instant contract, or when the nature of the work to be performed on the instant contract creates an actual or potential conflict of interest on a future acquisition. In the latter case, some restrictions on future activities of the contractor may be required.</a:t>
            </a:r>
          </a:p>
        </p:txBody>
      </p:sp>
    </p:spTree>
    <p:extLst>
      <p:ext uri="{BB962C8B-B14F-4D97-AF65-F5344CB8AC3E}">
        <p14:creationId xmlns:p14="http://schemas.microsoft.com/office/powerpoint/2010/main" val="18946998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CE9E7-A184-4363-A614-F321798836E8}"/>
              </a:ext>
            </a:extLst>
          </p:cNvPr>
          <p:cNvSpPr>
            <a:spLocks noGrp="1"/>
          </p:cNvSpPr>
          <p:nvPr>
            <p:ph type="title"/>
          </p:nvPr>
        </p:nvSpPr>
        <p:spPr/>
        <p:txBody>
          <a:bodyPr>
            <a:normAutofit/>
          </a:bodyPr>
          <a:lstStyle/>
          <a:p>
            <a:pPr algn="ctr"/>
            <a:r>
              <a:rPr lang="en-US" sz="3600" b="1" dirty="0"/>
              <a:t>FAR Subpart 9.5</a:t>
            </a:r>
          </a:p>
        </p:txBody>
      </p:sp>
      <p:sp>
        <p:nvSpPr>
          <p:cNvPr id="3" name="Content Placeholder 2">
            <a:extLst>
              <a:ext uri="{FF2B5EF4-FFF2-40B4-BE49-F238E27FC236}">
                <a16:creationId xmlns:a16="http://schemas.microsoft.com/office/drawing/2014/main" id="{186D3EFE-914B-403E-9092-3A05CE5D28CE}"/>
              </a:ext>
            </a:extLst>
          </p:cNvPr>
          <p:cNvSpPr>
            <a:spLocks noGrp="1"/>
          </p:cNvSpPr>
          <p:nvPr>
            <p:ph idx="4294967295"/>
          </p:nvPr>
        </p:nvSpPr>
        <p:spPr>
          <a:xfrm>
            <a:off x="1552574" y="1825625"/>
            <a:ext cx="8963025" cy="4351338"/>
          </a:xfrm>
        </p:spPr>
        <p:txBody>
          <a:bodyPr>
            <a:normAutofit fontScale="92500"/>
          </a:bodyPr>
          <a:lstStyle/>
          <a:p>
            <a:pPr marL="0" indent="0">
              <a:buNone/>
            </a:pPr>
            <a:r>
              <a:rPr lang="en-US" sz="3200" dirty="0"/>
              <a:t>FAR 9.503, “Waiver”, provides:</a:t>
            </a:r>
          </a:p>
          <a:p>
            <a:pPr marL="457200" lvl="1" indent="0">
              <a:buNone/>
            </a:pPr>
            <a:r>
              <a:rPr lang="en-US" sz="3200" dirty="0"/>
              <a:t>The agency head or a designee may waive any general rule or procedure of this subpart by determining that its application in a particular situation would not be in the Government’s interest. Any request for waiver must be in writing, shall set forth the extent of the conflict, and requires approval by the agency head or a designee. Agency heads shall not delegate waiver authority below the level of head of a contracting activity.</a:t>
            </a:r>
          </a:p>
        </p:txBody>
      </p:sp>
    </p:spTree>
    <p:extLst>
      <p:ext uri="{BB962C8B-B14F-4D97-AF65-F5344CB8AC3E}">
        <p14:creationId xmlns:p14="http://schemas.microsoft.com/office/powerpoint/2010/main" val="15367982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A6875-4F82-42DC-809A-50A25D3309EA}"/>
              </a:ext>
            </a:extLst>
          </p:cNvPr>
          <p:cNvSpPr>
            <a:spLocks noGrp="1"/>
          </p:cNvSpPr>
          <p:nvPr>
            <p:ph type="title"/>
          </p:nvPr>
        </p:nvSpPr>
        <p:spPr>
          <a:xfrm>
            <a:off x="812800" y="430503"/>
            <a:ext cx="10972800" cy="698582"/>
          </a:xfrm>
        </p:spPr>
        <p:txBody>
          <a:bodyPr>
            <a:normAutofit/>
          </a:bodyPr>
          <a:lstStyle/>
          <a:p>
            <a:pPr algn="ctr"/>
            <a:r>
              <a:rPr kumimoji="0" lang="en-US" sz="3600" i="0" u="none" strike="noStrike" kern="1200" cap="none" spc="0" normalizeH="0" baseline="0" noProof="0" dirty="0">
                <a:ln>
                  <a:noFill/>
                </a:ln>
                <a:effectLst/>
                <a:uLnTx/>
                <a:uFillTx/>
                <a:latin typeface="Calibri" panose="020F0502020204030204"/>
                <a:ea typeface="+mn-ea"/>
                <a:cs typeface="+mn-cs"/>
              </a:rPr>
              <a:t>FAR</a:t>
            </a:r>
            <a:r>
              <a:rPr kumimoji="0" lang="en-US" sz="3600" i="0" u="none" strike="noStrike" kern="1200" cap="none" spc="0" normalizeH="0" baseline="0" noProof="0" dirty="0">
                <a:ln>
                  <a:noFill/>
                </a:ln>
                <a:solidFill>
                  <a:prstClr val="black"/>
                </a:solidFill>
                <a:effectLst/>
                <a:uLnTx/>
                <a:uFillTx/>
                <a:latin typeface="Calibri" panose="020F0502020204030204"/>
                <a:ea typeface="+mn-ea"/>
                <a:cs typeface="+mn-cs"/>
              </a:rPr>
              <a:t> 9.504</a:t>
            </a:r>
            <a:endParaRPr lang="en-US" sz="3600" b="1" dirty="0">
              <a:solidFill>
                <a:srgbClr val="FFFFFF"/>
              </a:solidFill>
            </a:endParaRPr>
          </a:p>
        </p:txBody>
      </p:sp>
      <p:sp>
        <p:nvSpPr>
          <p:cNvPr id="3" name="Content Placeholder 2">
            <a:extLst>
              <a:ext uri="{FF2B5EF4-FFF2-40B4-BE49-F238E27FC236}">
                <a16:creationId xmlns:a16="http://schemas.microsoft.com/office/drawing/2014/main" id="{D22ABAC6-263D-46C2-A68C-5E974EE138C8}"/>
              </a:ext>
            </a:extLst>
          </p:cNvPr>
          <p:cNvSpPr>
            <a:spLocks noGrp="1"/>
          </p:cNvSpPr>
          <p:nvPr>
            <p:ph idx="4294967295"/>
          </p:nvPr>
        </p:nvSpPr>
        <p:spPr>
          <a:xfrm>
            <a:off x="619125" y="1450051"/>
            <a:ext cx="11572875" cy="4552287"/>
          </a:xfrm>
        </p:spPr>
        <p:txBody>
          <a:bodyPr anchor="ctr">
            <a:noAutofit/>
          </a:bodyPr>
          <a:lstStyle/>
          <a:p>
            <a:pPr marL="0" indent="0">
              <a:buNone/>
            </a:pPr>
            <a:r>
              <a:rPr lang="en-US" sz="3200" dirty="0"/>
              <a:t>FAR 9.504, “Contracting officer responsibilities” provides:</a:t>
            </a:r>
          </a:p>
          <a:p>
            <a:pPr marL="457200" lvl="1" indent="0">
              <a:buNone/>
            </a:pPr>
            <a:r>
              <a:rPr lang="en-US" sz="3200" dirty="0"/>
              <a:t>(a) Using the general rules, procedures, and examples in this subpart, contracting officers shall analyze planned acquisitions in order to-</a:t>
            </a:r>
          </a:p>
          <a:p>
            <a:pPr marL="914400" lvl="2" indent="0">
              <a:buNone/>
            </a:pPr>
            <a:r>
              <a:rPr lang="en-US" sz="3200" dirty="0"/>
              <a:t>(1) Identify and evaluate potential organizational conflicts of interest as early in the acquisition process as possible; and</a:t>
            </a:r>
          </a:p>
          <a:p>
            <a:pPr marL="914400" lvl="2" indent="0">
              <a:buNone/>
            </a:pPr>
            <a:r>
              <a:rPr lang="en-US" sz="3200" dirty="0">
                <a:highlight>
                  <a:srgbClr val="FFFF00"/>
                </a:highlight>
              </a:rPr>
              <a:t>(2) Avoid, neutralize, or mitigate significant potential conflicts before contract award.</a:t>
            </a:r>
          </a:p>
        </p:txBody>
      </p:sp>
    </p:spTree>
    <p:extLst>
      <p:ext uri="{BB962C8B-B14F-4D97-AF65-F5344CB8AC3E}">
        <p14:creationId xmlns:p14="http://schemas.microsoft.com/office/powerpoint/2010/main" val="39271620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3739B-E64A-4208-8D2A-D8A3394647F0}"/>
              </a:ext>
            </a:extLst>
          </p:cNvPr>
          <p:cNvSpPr>
            <a:spLocks noGrp="1"/>
          </p:cNvSpPr>
          <p:nvPr>
            <p:ph type="title"/>
          </p:nvPr>
        </p:nvSpPr>
        <p:spPr/>
        <p:txBody>
          <a:bodyPr>
            <a:normAutofit/>
          </a:bodyPr>
          <a:lstStyle/>
          <a:p>
            <a:pPr algn="ctr"/>
            <a:r>
              <a:rPr lang="en-US" sz="3600" b="1" dirty="0"/>
              <a:t>FAR Subpart 9.5</a:t>
            </a:r>
          </a:p>
        </p:txBody>
      </p:sp>
      <p:sp>
        <p:nvSpPr>
          <p:cNvPr id="3" name="Content Placeholder 2">
            <a:extLst>
              <a:ext uri="{FF2B5EF4-FFF2-40B4-BE49-F238E27FC236}">
                <a16:creationId xmlns:a16="http://schemas.microsoft.com/office/drawing/2014/main" id="{F52B5174-37BA-456D-8B20-CAFAB9D9594C}"/>
              </a:ext>
            </a:extLst>
          </p:cNvPr>
          <p:cNvSpPr>
            <a:spLocks noGrp="1"/>
          </p:cNvSpPr>
          <p:nvPr>
            <p:ph idx="4294967295"/>
          </p:nvPr>
        </p:nvSpPr>
        <p:spPr>
          <a:xfrm>
            <a:off x="1247774" y="1685925"/>
            <a:ext cx="9267825" cy="4491038"/>
          </a:xfrm>
        </p:spPr>
        <p:txBody>
          <a:bodyPr>
            <a:noAutofit/>
          </a:bodyPr>
          <a:lstStyle/>
          <a:p>
            <a:pPr marL="0" indent="0">
              <a:buNone/>
            </a:pPr>
            <a:r>
              <a:rPr lang="en-US" sz="2400" dirty="0"/>
              <a:t>FAR 9.504(e) provides:</a:t>
            </a:r>
          </a:p>
          <a:p>
            <a:pPr marL="457200" lvl="1" indent="0">
              <a:buNone/>
            </a:pPr>
            <a:r>
              <a:rPr lang="en-US" dirty="0"/>
              <a:t>(e) The contracting officer shall award the contract to the apparent successful offeror unless a conflict of interest is determined to exist that cannot be avoided or mitigated. </a:t>
            </a:r>
            <a:r>
              <a:rPr lang="en-US" dirty="0">
                <a:highlight>
                  <a:srgbClr val="FFFF00"/>
                </a:highlight>
              </a:rPr>
              <a:t>Before determining to withhold award based on conflict of interest considerations, the contracting officer shall notify the contractor, provide the reasons therefor, and allow the contractor a reasonable opportunity to respond. </a:t>
            </a:r>
            <a:r>
              <a:rPr lang="en-US" dirty="0"/>
              <a:t>If the contracting officer finds that it is in the best interest of the United States to award the contract notwithstanding a conflict of interest, a request for waiver shall be submitted in accordance with </a:t>
            </a:r>
            <a:r>
              <a:rPr lang="en-US" u="sng" dirty="0">
                <a:hlinkClick r:id="rId2"/>
              </a:rPr>
              <a:t>9.503</a:t>
            </a:r>
            <a:r>
              <a:rPr lang="en-US" dirty="0"/>
              <a:t>. The waiver request and decision shall be included in the contract file.</a:t>
            </a:r>
          </a:p>
        </p:txBody>
      </p:sp>
    </p:spTree>
    <p:extLst>
      <p:ext uri="{BB962C8B-B14F-4D97-AF65-F5344CB8AC3E}">
        <p14:creationId xmlns:p14="http://schemas.microsoft.com/office/powerpoint/2010/main" val="3709540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D0732-5F57-478C-9238-C55AD3440897}"/>
              </a:ext>
            </a:extLst>
          </p:cNvPr>
          <p:cNvSpPr>
            <a:spLocks noGrp="1"/>
          </p:cNvSpPr>
          <p:nvPr>
            <p:ph type="title"/>
          </p:nvPr>
        </p:nvSpPr>
        <p:spPr/>
        <p:txBody>
          <a:bodyPr>
            <a:normAutofit/>
          </a:bodyPr>
          <a:lstStyle/>
          <a:p>
            <a:pPr algn="ctr"/>
            <a:r>
              <a:rPr lang="en-US" sz="3600" b="1" dirty="0"/>
              <a:t>FAR Subpart 9.5</a:t>
            </a:r>
          </a:p>
        </p:txBody>
      </p:sp>
      <p:sp>
        <p:nvSpPr>
          <p:cNvPr id="3" name="Content Placeholder 2">
            <a:extLst>
              <a:ext uri="{FF2B5EF4-FFF2-40B4-BE49-F238E27FC236}">
                <a16:creationId xmlns:a16="http://schemas.microsoft.com/office/drawing/2014/main" id="{05371818-6B40-4170-8AE7-ED63A6C8A765}"/>
              </a:ext>
            </a:extLst>
          </p:cNvPr>
          <p:cNvSpPr>
            <a:spLocks noGrp="1"/>
          </p:cNvSpPr>
          <p:nvPr>
            <p:ph idx="4294967295"/>
          </p:nvPr>
        </p:nvSpPr>
        <p:spPr>
          <a:xfrm>
            <a:off x="1085850" y="1427163"/>
            <a:ext cx="10039350" cy="5065712"/>
          </a:xfrm>
        </p:spPr>
        <p:txBody>
          <a:bodyPr>
            <a:normAutofit fontScale="92500" lnSpcReduction="10000"/>
          </a:bodyPr>
          <a:lstStyle/>
          <a:p>
            <a:pPr marL="0" indent="0" fontAlgn="base">
              <a:buNone/>
            </a:pPr>
            <a:r>
              <a:rPr lang="en-US" sz="2600" dirty="0"/>
              <a:t>FAR 9.505, “General rules”, provides:</a:t>
            </a:r>
            <a:endParaRPr lang="en-US" sz="2600" b="1" dirty="0"/>
          </a:p>
          <a:p>
            <a:pPr marL="0" indent="0" fontAlgn="base">
              <a:buNone/>
            </a:pPr>
            <a:r>
              <a:rPr lang="en-US" sz="2600" dirty="0"/>
              <a:t>The exercise of common sense, good judgment, and sound discretion is required in both the decision on whether a significant potential conflict exists and, if it does, the development of an appropriate means for resolving it. The two underlying principles are-</a:t>
            </a:r>
          </a:p>
          <a:p>
            <a:pPr marL="0" indent="0" fontAlgn="base">
              <a:buNone/>
            </a:pPr>
            <a:r>
              <a:rPr lang="en-US" sz="2600" dirty="0"/>
              <a:t>(a) Preventing the existence of conflicting roles that might bias a contractor’s judgment; and</a:t>
            </a:r>
          </a:p>
          <a:p>
            <a:pPr marL="0" indent="0" fontAlgn="base">
              <a:buNone/>
            </a:pPr>
            <a:r>
              <a:rPr lang="en-US" sz="2600" dirty="0"/>
              <a:t>(b) Preventing unfair competitive advantage. In addition to the other situations described in this subpart, an unfair competitive advantage exists where a contractor competing for award of any Federal contract possesses-</a:t>
            </a:r>
          </a:p>
          <a:p>
            <a:pPr marL="971550" lvl="1" indent="-514350" fontAlgn="base">
              <a:buAutoNum type="arabicParenBoth"/>
            </a:pPr>
            <a:r>
              <a:rPr lang="en-US" sz="2600" dirty="0"/>
              <a:t>Proprietary information that was obtained from a Government official without proper authorization; or</a:t>
            </a:r>
          </a:p>
          <a:p>
            <a:pPr marL="971550" lvl="1" indent="-514350" fontAlgn="base">
              <a:buAutoNum type="arabicParenBoth"/>
            </a:pPr>
            <a:r>
              <a:rPr lang="en-US" sz="2600" dirty="0"/>
              <a:t>Source selection information (as defined in </a:t>
            </a:r>
            <a:r>
              <a:rPr lang="en-US" sz="2600" u="sng" dirty="0">
                <a:hlinkClick r:id="rId2"/>
              </a:rPr>
              <a:t>2.101</a:t>
            </a:r>
            <a:r>
              <a:rPr lang="en-US" sz="2600" dirty="0"/>
              <a:t>) that is relevant to the contract but is not available to all competitors, and such information would assist that contractor in obtaining the contract.</a:t>
            </a:r>
          </a:p>
          <a:p>
            <a:pPr marL="0" indent="0">
              <a:buNone/>
            </a:pPr>
            <a:endParaRPr lang="en-US" dirty="0"/>
          </a:p>
        </p:txBody>
      </p:sp>
    </p:spTree>
    <p:extLst>
      <p:ext uri="{BB962C8B-B14F-4D97-AF65-F5344CB8AC3E}">
        <p14:creationId xmlns:p14="http://schemas.microsoft.com/office/powerpoint/2010/main" val="2518243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E94F9-25A8-42AD-B86E-41C0F6A7E63A}"/>
              </a:ext>
            </a:extLst>
          </p:cNvPr>
          <p:cNvSpPr>
            <a:spLocks noGrp="1"/>
          </p:cNvSpPr>
          <p:nvPr>
            <p:ph type="title"/>
          </p:nvPr>
        </p:nvSpPr>
        <p:spPr/>
        <p:txBody>
          <a:bodyPr>
            <a:normAutofit/>
          </a:bodyPr>
          <a:lstStyle/>
          <a:p>
            <a:pPr algn="ctr"/>
            <a:r>
              <a:rPr lang="en-US" sz="4000" b="1" dirty="0"/>
              <a:t>Organizational Conflicts of Interest</a:t>
            </a:r>
          </a:p>
        </p:txBody>
      </p:sp>
      <p:sp>
        <p:nvSpPr>
          <p:cNvPr id="3" name="Content Placeholder 2">
            <a:extLst>
              <a:ext uri="{FF2B5EF4-FFF2-40B4-BE49-F238E27FC236}">
                <a16:creationId xmlns:a16="http://schemas.microsoft.com/office/drawing/2014/main" id="{9DFA7294-C052-4804-912B-64A8427AB1BE}"/>
              </a:ext>
            </a:extLst>
          </p:cNvPr>
          <p:cNvSpPr>
            <a:spLocks noGrp="1"/>
          </p:cNvSpPr>
          <p:nvPr>
            <p:ph idx="4294967295"/>
          </p:nvPr>
        </p:nvSpPr>
        <p:spPr>
          <a:xfrm>
            <a:off x="1228724" y="1162051"/>
            <a:ext cx="9839326" cy="5067300"/>
          </a:xfrm>
        </p:spPr>
        <p:txBody>
          <a:bodyPr>
            <a:noAutofit/>
          </a:bodyPr>
          <a:lstStyle/>
          <a:p>
            <a:pPr marL="0" indent="0">
              <a:buNone/>
            </a:pPr>
            <a:r>
              <a:rPr lang="en-US" altLang="en-US" sz="2000" u="sng" dirty="0"/>
              <a:t>Organizational conflicts of interest (OCIs)</a:t>
            </a:r>
            <a:r>
              <a:rPr lang="en-US" altLang="en-US" sz="2000" dirty="0"/>
              <a:t>:  Subpart 9.5 of the Federal Acquisition Regulation (“FAR”) identifies and defines three types of OCIs, including: </a:t>
            </a:r>
          </a:p>
          <a:p>
            <a:pPr lvl="1"/>
            <a:r>
              <a:rPr lang="en-US" altLang="en-US" sz="2000" i="1" dirty="0"/>
              <a:t>Biased ground rules</a:t>
            </a:r>
            <a:r>
              <a:rPr lang="en-US" altLang="en-US" sz="2000" dirty="0"/>
              <a:t> – Where the contractor’s involvement in defining requirements, preparing work statements, developing business cases, etc., could skew a competition in its favor and/or could provide it with an unfair advantage in the competition for the underlying requirements. (FAR 9.505-1, 9.505-2)</a:t>
            </a:r>
          </a:p>
          <a:p>
            <a:pPr lvl="1"/>
            <a:r>
              <a:rPr lang="en-US" altLang="en-US" sz="2000" i="1" dirty="0"/>
              <a:t>Impaired objectivity</a:t>
            </a:r>
            <a:r>
              <a:rPr lang="en-US" altLang="en-US" sz="2000" dirty="0"/>
              <a:t> – Where the contractor’s judgment/objectivity in performing the contract may be impaired because the performance could have an affect on other activities or interests of its business. (FAR 9.505-3)</a:t>
            </a:r>
          </a:p>
          <a:p>
            <a:pPr lvl="1"/>
            <a:r>
              <a:rPr lang="en-US" altLang="en-US" sz="2000" i="1" dirty="0"/>
              <a:t>Unequal access to information</a:t>
            </a:r>
            <a:r>
              <a:rPr lang="en-US" altLang="en-US" sz="2000" dirty="0"/>
              <a:t> – Where the contractor’s access to non-public information (i.e., source selection or proprietary) in contract performance may give it an unfair advantage in future competitions. (FAR 9.505-4)</a:t>
            </a:r>
          </a:p>
          <a:p>
            <a:pPr marL="457200" lvl="1" indent="0">
              <a:buNone/>
            </a:pPr>
            <a:endParaRPr lang="en-US" altLang="en-US" sz="2000" dirty="0"/>
          </a:p>
          <a:p>
            <a:pPr marL="0" indent="0">
              <a:buNone/>
            </a:pPr>
            <a:r>
              <a:rPr lang="en-US" sz="2000" dirty="0"/>
              <a:t>In evaluating conflicts of interest, the Government will consider the financial interests with affiliated entities.</a:t>
            </a:r>
          </a:p>
        </p:txBody>
      </p:sp>
    </p:spTree>
    <p:extLst>
      <p:ext uri="{BB962C8B-B14F-4D97-AF65-F5344CB8AC3E}">
        <p14:creationId xmlns:p14="http://schemas.microsoft.com/office/powerpoint/2010/main" val="26208850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t>Resolution Options </a:t>
            </a:r>
            <a:br>
              <a:rPr lang="en-US" b="1" dirty="0"/>
            </a:br>
            <a:r>
              <a:rPr lang="en-US" sz="3100" b="1" dirty="0"/>
              <a:t>(Pre-Solicitation, Pre-Award, Post-Award)</a:t>
            </a:r>
          </a:p>
        </p:txBody>
      </p:sp>
      <p:sp>
        <p:nvSpPr>
          <p:cNvPr id="4" name="TextBox 3"/>
          <p:cNvSpPr txBox="1"/>
          <p:nvPr/>
        </p:nvSpPr>
        <p:spPr>
          <a:xfrm>
            <a:off x="2133601" y="1693629"/>
            <a:ext cx="8136835" cy="4216539"/>
          </a:xfrm>
          <a:prstGeom prst="rect">
            <a:avLst/>
          </a:prstGeom>
          <a:noFill/>
        </p:spPr>
        <p:txBody>
          <a:bodyPr wrap="square" rtlCol="0">
            <a:spAutoFit/>
          </a:bodyPr>
          <a:lstStyle/>
          <a:p>
            <a:r>
              <a:rPr lang="en-US" b="1" u="sng" dirty="0"/>
              <a:t>Avoidance</a:t>
            </a:r>
          </a:p>
          <a:p>
            <a:r>
              <a:rPr lang="en-US" sz="1400" dirty="0"/>
              <a:t>To prevent the occurrence of a COI through actions such as exclusion of sources or modification of requirements.  Avoidance precludes the conflict.</a:t>
            </a:r>
          </a:p>
          <a:p>
            <a:endParaRPr lang="en-US" sz="1400" dirty="0"/>
          </a:p>
          <a:p>
            <a:r>
              <a:rPr lang="en-US" b="1" u="sng" dirty="0"/>
              <a:t>Neutralize</a:t>
            </a:r>
            <a:endParaRPr lang="en-US" dirty="0"/>
          </a:p>
          <a:p>
            <a:r>
              <a:rPr lang="en-US" sz="1400" dirty="0"/>
              <a:t>To counteract through a specific action the effects of potential or actual COI. The conflict remains but the impact of the conflict has been negated. </a:t>
            </a:r>
          </a:p>
          <a:p>
            <a:endParaRPr lang="en-US" sz="1400" dirty="0"/>
          </a:p>
          <a:p>
            <a:r>
              <a:rPr lang="en-US" b="1" u="sng" dirty="0"/>
              <a:t>Mitigate</a:t>
            </a:r>
          </a:p>
          <a:p>
            <a:r>
              <a:rPr lang="en-US" sz="1400" dirty="0"/>
              <a:t>To reduce the effects of  a COI to an acceptable level of risk so that the Government’s interest with regard to fair competition and/or contract performance are not impaired. The conflict remains but action was taken that minimizes the impact of the conflict to an acceptable level of risk.</a:t>
            </a:r>
          </a:p>
          <a:p>
            <a:endParaRPr lang="en-US" sz="1400" dirty="0"/>
          </a:p>
          <a:p>
            <a:r>
              <a:rPr lang="en-US" b="1" u="sng" dirty="0"/>
              <a:t>Waive</a:t>
            </a:r>
          </a:p>
          <a:p>
            <a:r>
              <a:rPr lang="en-US" sz="1400" dirty="0"/>
              <a:t>The agency head or a designee may waive any general rule or procedure of this subpart by determining that its application in a particular situation would not be in the Government’s interest. Any request for waiver must be in writing, shall set forth the extent of the conflict, and requires approval by the agency head or a designee. Agency heads shall not delegate waiver authority below the level of head of a contracting activity.</a:t>
            </a:r>
          </a:p>
        </p:txBody>
      </p:sp>
    </p:spTree>
    <p:extLst>
      <p:ext uri="{BB962C8B-B14F-4D97-AF65-F5344CB8AC3E}">
        <p14:creationId xmlns:p14="http://schemas.microsoft.com/office/powerpoint/2010/main" val="13745757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t>Understanding the CMS Process – Pre Solicitation</a:t>
            </a:r>
          </a:p>
        </p:txBody>
      </p:sp>
      <p:pic>
        <p:nvPicPr>
          <p:cNvPr id="4" name="Picture 3" descr="Step 1: Draft Pre-Solicitation Analysis&#10;Step 2: Determin if COI exists.&#10;Step 4: If Yes, Complete COI Presolicitation memo at the Head of Contracting Office Level.  If no, Complete at the Contracting Officer Level&#10;Step 4: Create Solicitation with applicable attachments" title="COI Workflow Diagram"/>
          <p:cNvPicPr>
            <a:picLocks noChangeAspect="1"/>
          </p:cNvPicPr>
          <p:nvPr/>
        </p:nvPicPr>
        <p:blipFill>
          <a:blip r:embed="rId3"/>
          <a:stretch>
            <a:fillRect/>
          </a:stretch>
        </p:blipFill>
        <p:spPr>
          <a:xfrm>
            <a:off x="1957137" y="1712321"/>
            <a:ext cx="8609993" cy="4059661"/>
          </a:xfrm>
          <a:prstGeom prst="rect">
            <a:avLst/>
          </a:prstGeom>
        </p:spPr>
      </p:pic>
    </p:spTree>
    <p:extLst>
      <p:ext uri="{BB962C8B-B14F-4D97-AF65-F5344CB8AC3E}">
        <p14:creationId xmlns:p14="http://schemas.microsoft.com/office/powerpoint/2010/main" val="34348646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Understanding the CMS Process</a:t>
            </a:r>
          </a:p>
        </p:txBody>
      </p:sp>
      <p:pic>
        <p:nvPicPr>
          <p:cNvPr id="5" name="Picture 4" descr="Step 5: Offeror includes COI with Proposal&#10;Step 6: CO evaluates COI Submission&#10;Step 7: Decision made if acceptable&#10;Step 8: If yes, proceed to finalize pre award memo to file.  If no, request additional information to preprare memo to file after deemed acceptable&#10;Step 9: Complete award." title="Workflow Diagram 2"/>
          <p:cNvPicPr>
            <a:picLocks noChangeAspect="1"/>
          </p:cNvPicPr>
          <p:nvPr/>
        </p:nvPicPr>
        <p:blipFill>
          <a:blip r:embed="rId3"/>
          <a:stretch>
            <a:fillRect/>
          </a:stretch>
        </p:blipFill>
        <p:spPr>
          <a:xfrm>
            <a:off x="2645229" y="1298866"/>
            <a:ext cx="7206343" cy="5500865"/>
          </a:xfrm>
          <a:prstGeom prst="rect">
            <a:avLst/>
          </a:prstGeom>
        </p:spPr>
      </p:pic>
    </p:spTree>
    <p:extLst>
      <p:ext uri="{BB962C8B-B14F-4D97-AF65-F5344CB8AC3E}">
        <p14:creationId xmlns:p14="http://schemas.microsoft.com/office/powerpoint/2010/main" val="29563331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CMS COI Terms and Conditions</a:t>
            </a:r>
          </a:p>
        </p:txBody>
      </p:sp>
      <p:sp>
        <p:nvSpPr>
          <p:cNvPr id="4" name="TextBox 3"/>
          <p:cNvSpPr txBox="1"/>
          <p:nvPr/>
        </p:nvSpPr>
        <p:spPr>
          <a:xfrm>
            <a:off x="2427514" y="1643743"/>
            <a:ext cx="7859486" cy="5109091"/>
          </a:xfrm>
          <a:prstGeom prst="rect">
            <a:avLst/>
          </a:prstGeom>
          <a:noFill/>
        </p:spPr>
        <p:txBody>
          <a:bodyPr wrap="square" rtlCol="0">
            <a:spAutoFit/>
          </a:bodyPr>
          <a:lstStyle/>
          <a:p>
            <a:r>
              <a:rPr lang="en-US" sz="2000" b="1" u="sng" dirty="0"/>
              <a:t>Changes effective September 2020</a:t>
            </a:r>
          </a:p>
          <a:p>
            <a:endParaRPr lang="en-US" dirty="0"/>
          </a:p>
          <a:p>
            <a:pPr marL="285750" indent="-285750">
              <a:buFont typeface="Arial" panose="020B0604020202020204" pitchFamily="34" charset="0"/>
              <a:buChar char="•"/>
            </a:pPr>
            <a:r>
              <a:rPr lang="en-US" dirty="0"/>
              <a:t>Review of COI matters handled at the CMS Group level</a:t>
            </a:r>
          </a:p>
          <a:p>
            <a:endParaRPr lang="en-US" dirty="0"/>
          </a:p>
          <a:p>
            <a:pPr marL="285750" indent="-285750">
              <a:buFont typeface="Arial" panose="020B0604020202020204" pitchFamily="34" charset="0"/>
              <a:buChar char="•"/>
            </a:pPr>
            <a:r>
              <a:rPr lang="en-US" dirty="0"/>
              <a:t>One T&amp;C for all contracts</a:t>
            </a:r>
          </a:p>
          <a:p>
            <a:pPr marL="742950" lvl="1" indent="-285750">
              <a:buFont typeface="Arial" panose="020B0604020202020204" pitchFamily="34" charset="0"/>
              <a:buChar char="•"/>
            </a:pPr>
            <a:r>
              <a:rPr lang="en-US" dirty="0"/>
              <a:t>Streamlined by eliminating redundant FAR information</a:t>
            </a:r>
          </a:p>
          <a:p>
            <a:pPr marL="742950" lvl="1" indent="-285750">
              <a:buFont typeface="Arial" panose="020B0604020202020204" pitchFamily="34" charset="0"/>
              <a:buChar char="•"/>
            </a:pPr>
            <a:r>
              <a:rPr lang="en-US" dirty="0"/>
              <a:t>Identification and mitigation strategy requirements of the contractor</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Separation of “Ethics” and “Conflict of Interest”</a:t>
            </a:r>
          </a:p>
          <a:p>
            <a:pPr marL="742950" lvl="1" indent="-285750">
              <a:buFont typeface="Arial" panose="020B0604020202020204" pitchFamily="34" charset="0"/>
              <a:buChar char="•"/>
            </a:pPr>
            <a:r>
              <a:rPr lang="en-US" dirty="0"/>
              <a:t>FAR 52.203, Contractor Code of Business Ethics</a:t>
            </a:r>
          </a:p>
          <a:p>
            <a:pPr marL="742950" lvl="1" indent="-285750">
              <a:buFont typeface="Arial" panose="020B0604020202020204" pitchFamily="34" charset="0"/>
              <a:buChar char="•"/>
            </a:pPr>
            <a:r>
              <a:rPr lang="en-US" dirty="0"/>
              <a:t>Certification requirement eliminated</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Removal of annual audit requirement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J.y Attachment – Personal Conflict of Interest, removed from solicitations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4556244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CMS COI Terms and Conditions</a:t>
            </a:r>
          </a:p>
        </p:txBody>
      </p:sp>
      <p:sp>
        <p:nvSpPr>
          <p:cNvPr id="4" name="Rectangle 3"/>
          <p:cNvSpPr/>
          <p:nvPr/>
        </p:nvSpPr>
        <p:spPr>
          <a:xfrm>
            <a:off x="2133599" y="1720839"/>
            <a:ext cx="8349674" cy="2308324"/>
          </a:xfrm>
          <a:prstGeom prst="rect">
            <a:avLst/>
          </a:prstGeom>
        </p:spPr>
        <p:txBody>
          <a:bodyPr wrap="square">
            <a:spAutoFit/>
          </a:bodyPr>
          <a:lstStyle/>
          <a:p>
            <a:r>
              <a:rPr lang="en-US" b="1" u="sng" dirty="0">
                <a:solidFill>
                  <a:srgbClr val="333333"/>
                </a:solidFill>
              </a:rPr>
              <a:t>a. General</a:t>
            </a:r>
            <a:r>
              <a:rPr lang="en-US" b="1" dirty="0">
                <a:solidFill>
                  <a:srgbClr val="333333"/>
                </a:solidFill>
              </a:rPr>
              <a:t>:</a:t>
            </a:r>
            <a:r>
              <a:rPr lang="en-US" dirty="0">
                <a:solidFill>
                  <a:srgbClr val="333333"/>
                </a:solidFill>
              </a:rPr>
              <a:t>  The contractor and the services provided under this contract shall</a:t>
            </a:r>
            <a:r>
              <a:rPr lang="en-US" b="1" dirty="0">
                <a:solidFill>
                  <a:srgbClr val="333333"/>
                </a:solidFill>
              </a:rPr>
              <a:t> </a:t>
            </a:r>
            <a:r>
              <a:rPr lang="en-US" dirty="0">
                <a:solidFill>
                  <a:srgbClr val="333333"/>
                </a:solidFill>
              </a:rPr>
              <a:t>be free, to the greatest extent possible, of all Organizational and Personal Conflicts of Interest.  Consistent with these terms and conditions, all references to Organizational and/or Personal Conflicts of Interests will be referred to individually or collectively, as Conflicts of Interest (COI).  Except as defined by these terms and conditions and in accordance with FAR 9.503, the Contracting Officer shall not maintain a contract with a contractor the Contracting Officer (CO) determines has, or has the potential for, an unresolved COI.   </a:t>
            </a:r>
            <a:endParaRPr lang="en-US" dirty="0"/>
          </a:p>
        </p:txBody>
      </p:sp>
    </p:spTree>
    <p:extLst>
      <p:ext uri="{BB962C8B-B14F-4D97-AF65-F5344CB8AC3E}">
        <p14:creationId xmlns:p14="http://schemas.microsoft.com/office/powerpoint/2010/main" val="9751946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CMS COI Terms and Conditions</a:t>
            </a:r>
          </a:p>
        </p:txBody>
      </p:sp>
      <p:sp>
        <p:nvSpPr>
          <p:cNvPr id="4" name="Rectangle 3"/>
          <p:cNvSpPr/>
          <p:nvPr/>
        </p:nvSpPr>
        <p:spPr>
          <a:xfrm>
            <a:off x="1948543" y="1298865"/>
            <a:ext cx="8098971" cy="5278368"/>
          </a:xfrm>
          <a:prstGeom prst="rect">
            <a:avLst/>
          </a:prstGeom>
        </p:spPr>
        <p:txBody>
          <a:bodyPr wrap="square">
            <a:spAutoFit/>
          </a:bodyPr>
          <a:lstStyle/>
          <a:p>
            <a:pPr marL="838200" indent="-228600"/>
            <a:r>
              <a:rPr lang="en-US" sz="1600" b="1" u="sng" dirty="0">
                <a:solidFill>
                  <a:srgbClr val="333333"/>
                </a:solidFill>
              </a:rPr>
              <a:t>c. Significant Potential Conflict of Interest</a:t>
            </a:r>
            <a:r>
              <a:rPr lang="en-US" sz="1600" b="1" dirty="0">
                <a:solidFill>
                  <a:srgbClr val="333333"/>
                </a:solidFill>
              </a:rPr>
              <a:t>:  </a:t>
            </a:r>
            <a:endParaRPr lang="en-US" sz="1600" dirty="0"/>
          </a:p>
          <a:p>
            <a:pPr marL="990727">
              <a:spcBef>
                <a:spcPts val="1400"/>
              </a:spcBef>
              <a:buFont typeface="+mj-lt"/>
              <a:buAutoNum type="arabicPeriod"/>
            </a:pPr>
            <a:r>
              <a:rPr lang="en-US" sz="1600" u="sng" dirty="0">
                <a:solidFill>
                  <a:srgbClr val="333333"/>
                </a:solidFill>
              </a:rPr>
              <a:t>Nature of Conflict</a:t>
            </a:r>
            <a:r>
              <a:rPr lang="en-US" sz="1600" dirty="0">
                <a:solidFill>
                  <a:srgbClr val="333333"/>
                </a:solidFill>
              </a:rPr>
              <a:t>:  Although not all inclusive, the following are considered to be an actual, potential or apparent COI with the work to be performed under this contract.  The contractor shall promptly notify the CO if it is an entity, or affiliated with an entity, where any of the following circumstances exist:</a:t>
            </a:r>
          </a:p>
          <a:p>
            <a:pPr marL="838200"/>
            <a:r>
              <a:rPr lang="en-US" sz="1600" dirty="0">
                <a:solidFill>
                  <a:srgbClr val="333333"/>
                </a:solidFill>
              </a:rPr>
              <a:t> </a:t>
            </a:r>
            <a:endParaRPr lang="en-US" sz="1600" dirty="0"/>
          </a:p>
          <a:p>
            <a:pPr marL="1295400" indent="-228600"/>
            <a:r>
              <a:rPr lang="en-US" sz="1600" dirty="0">
                <a:solidFill>
                  <a:srgbClr val="333333"/>
                </a:solidFill>
              </a:rPr>
              <a:t>a)     Biased Ground rules, impaired objectivity or unequal access to information as explained in the definitions above and/or;</a:t>
            </a:r>
            <a:endParaRPr lang="en-US" sz="1600" dirty="0"/>
          </a:p>
          <a:p>
            <a:pPr marL="1295400" indent="-228600"/>
            <a:r>
              <a:rPr lang="en-US" sz="1600" dirty="0">
                <a:solidFill>
                  <a:srgbClr val="333333"/>
                </a:solidFill>
              </a:rPr>
              <a:t> </a:t>
            </a:r>
            <a:endParaRPr lang="en-US" sz="1600" dirty="0"/>
          </a:p>
          <a:p>
            <a:pPr marL="1295400" indent="-228600"/>
            <a:r>
              <a:rPr lang="en-US" sz="1600" dirty="0">
                <a:solidFill>
                  <a:srgbClr val="333333"/>
                </a:solidFill>
              </a:rPr>
              <a:t>b)  Within the three types of conflicts of interest, the CO has identified the following specific circumstances of conflicts:  </a:t>
            </a:r>
            <a:endParaRPr lang="en-US" sz="1600" dirty="0"/>
          </a:p>
          <a:p>
            <a:pPr marL="1066800"/>
            <a:r>
              <a:rPr lang="en-US" sz="1600" i="1" dirty="0">
                <a:solidFill>
                  <a:srgbClr val="4472C4"/>
                </a:solidFill>
              </a:rPr>
              <a:t> </a:t>
            </a:r>
            <a:endParaRPr lang="en-US" sz="1600" dirty="0"/>
          </a:p>
          <a:p>
            <a:pPr marL="1066800"/>
            <a:r>
              <a:rPr lang="en-US" sz="1600" i="1" dirty="0">
                <a:solidFill>
                  <a:srgbClr val="4472C4"/>
                </a:solidFill>
              </a:rPr>
              <a:t>&lt;Program/Contract Specific COI language will be inserted here&gt;</a:t>
            </a:r>
          </a:p>
          <a:p>
            <a:pPr marL="1066800"/>
            <a:endParaRPr lang="en-US" sz="1600" i="1" dirty="0">
              <a:solidFill>
                <a:srgbClr val="4472C4"/>
              </a:solidFill>
            </a:endParaRPr>
          </a:p>
          <a:p>
            <a:pPr marL="990727">
              <a:spcBef>
                <a:spcPts val="1400"/>
              </a:spcBef>
              <a:spcAft>
                <a:spcPts val="1400"/>
              </a:spcAft>
              <a:buFont typeface="+mj-lt"/>
              <a:buAutoNum type="arabicPeriod" startAt="2"/>
            </a:pPr>
            <a:r>
              <a:rPr lang="en-US" sz="1600" u="sng" dirty="0">
                <a:solidFill>
                  <a:srgbClr val="333333"/>
                </a:solidFill>
              </a:rPr>
              <a:t>Proposed Restraint on Future Contractor Activities</a:t>
            </a:r>
            <a:r>
              <a:rPr lang="en-US" sz="1600" dirty="0">
                <a:solidFill>
                  <a:srgbClr val="333333"/>
                </a:solidFill>
              </a:rPr>
              <a:t>:  CMS is proposing to restrain future contractor activities as follows:</a:t>
            </a:r>
          </a:p>
          <a:p>
            <a:pPr marL="1066800"/>
            <a:r>
              <a:rPr lang="en-US" sz="1600" i="1" dirty="0">
                <a:solidFill>
                  <a:srgbClr val="4472C4"/>
                </a:solidFill>
              </a:rPr>
              <a:t>&lt;Program/Contract Specific COI language will be inserted here&gt;</a:t>
            </a:r>
            <a:endParaRPr lang="en-US" sz="1600" dirty="0"/>
          </a:p>
          <a:p>
            <a:pPr marL="1066800"/>
            <a:endParaRPr lang="en-US" dirty="0"/>
          </a:p>
        </p:txBody>
      </p:sp>
    </p:spTree>
    <p:extLst>
      <p:ext uri="{BB962C8B-B14F-4D97-AF65-F5344CB8AC3E}">
        <p14:creationId xmlns:p14="http://schemas.microsoft.com/office/powerpoint/2010/main" val="18013470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CMS COI Terms and Conditions</a:t>
            </a:r>
          </a:p>
        </p:txBody>
      </p:sp>
      <p:sp>
        <p:nvSpPr>
          <p:cNvPr id="4" name="Rectangle 3"/>
          <p:cNvSpPr/>
          <p:nvPr/>
        </p:nvSpPr>
        <p:spPr>
          <a:xfrm>
            <a:off x="1948543" y="1298865"/>
            <a:ext cx="8098971" cy="4832092"/>
          </a:xfrm>
          <a:prstGeom prst="rect">
            <a:avLst/>
          </a:prstGeom>
        </p:spPr>
        <p:txBody>
          <a:bodyPr wrap="square">
            <a:spAutoFit/>
          </a:bodyPr>
          <a:lstStyle/>
          <a:p>
            <a:pPr marL="1028700" indent="-457200"/>
            <a:r>
              <a:rPr lang="en-US" dirty="0">
                <a:solidFill>
                  <a:srgbClr val="333333"/>
                </a:solidFill>
                <a:latin typeface="Arial Narrow" panose="020B0606020202030204" pitchFamily="34" charset="0"/>
              </a:rPr>
              <a:t> </a:t>
            </a:r>
            <a:r>
              <a:rPr lang="en-US" b="1" dirty="0">
                <a:solidFill>
                  <a:srgbClr val="333333"/>
                </a:solidFill>
              </a:rPr>
              <a:t>d.  </a:t>
            </a:r>
            <a:r>
              <a:rPr lang="en-US" b="1" u="sng" dirty="0">
                <a:solidFill>
                  <a:srgbClr val="333333"/>
                </a:solidFill>
              </a:rPr>
              <a:t>Conflict of Interest Oversight and Mitigation Plan</a:t>
            </a:r>
            <a:r>
              <a:rPr lang="en-US" b="1" dirty="0">
                <a:solidFill>
                  <a:srgbClr val="333333"/>
                </a:solidFill>
              </a:rPr>
              <a:t>: </a:t>
            </a:r>
            <a:endParaRPr lang="en-US" dirty="0"/>
          </a:p>
          <a:p>
            <a:pPr marL="1066800"/>
            <a:r>
              <a:rPr lang="en-US" b="1" dirty="0">
                <a:solidFill>
                  <a:srgbClr val="333333"/>
                </a:solidFill>
              </a:rPr>
              <a:t> </a:t>
            </a:r>
            <a:endParaRPr lang="en-US" dirty="0"/>
          </a:p>
          <a:p>
            <a:pPr marL="914400" indent="-171450"/>
            <a:r>
              <a:rPr lang="en-US" dirty="0">
                <a:solidFill>
                  <a:srgbClr val="333333"/>
                </a:solidFill>
              </a:rPr>
              <a:t>1.  </a:t>
            </a:r>
            <a:r>
              <a:rPr lang="en-US" u="sng" dirty="0">
                <a:solidFill>
                  <a:srgbClr val="333333"/>
                </a:solidFill>
              </a:rPr>
              <a:t>Conflict of Interest Oversight Program</a:t>
            </a:r>
            <a:r>
              <a:rPr lang="en-US" dirty="0">
                <a:solidFill>
                  <a:srgbClr val="333333"/>
                </a:solidFill>
              </a:rPr>
              <a:t>:  The contractor shall maintain an effective COI Oversight Program throughout the performance of the contract which includes procedures to monitor and disclose all Organizational and Personal Conflicts of Interest. A COI oversight program should include the monitoring of personal conflicts of interest such as, but not limited to:</a:t>
            </a:r>
            <a:endParaRPr lang="en-US" dirty="0"/>
          </a:p>
          <a:p>
            <a:pPr marL="1066800"/>
            <a:r>
              <a:rPr lang="en-US" dirty="0">
                <a:solidFill>
                  <a:srgbClr val="333333"/>
                </a:solidFill>
              </a:rPr>
              <a:t> </a:t>
            </a:r>
            <a:endParaRPr lang="en-US" dirty="0"/>
          </a:p>
          <a:p>
            <a:pPr marL="1200150" indent="-171450"/>
            <a:r>
              <a:rPr lang="en-US" dirty="0">
                <a:solidFill>
                  <a:srgbClr val="333333"/>
                </a:solidFill>
              </a:rPr>
              <a:t>a) Managers or Key Personnel who would be, or are involved with, the performance of this contract; </a:t>
            </a:r>
            <a:endParaRPr lang="en-US" dirty="0"/>
          </a:p>
          <a:p>
            <a:pPr marL="1314450" indent="-285750"/>
            <a:r>
              <a:rPr lang="en-US" dirty="0">
                <a:solidFill>
                  <a:srgbClr val="333333"/>
                </a:solidFill>
              </a:rPr>
              <a:t> </a:t>
            </a:r>
            <a:endParaRPr lang="en-US" dirty="0"/>
          </a:p>
          <a:p>
            <a:pPr marL="1314450" indent="-285750"/>
            <a:r>
              <a:rPr lang="en-US" dirty="0">
                <a:solidFill>
                  <a:srgbClr val="333333"/>
                </a:solidFill>
              </a:rPr>
              <a:t>b) Governing Body Members (e.g., Board of Directors; Trustees); and </a:t>
            </a:r>
            <a:endParaRPr lang="en-US" dirty="0"/>
          </a:p>
          <a:p>
            <a:pPr marL="1314450" indent="-285750"/>
            <a:r>
              <a:rPr lang="en-US" dirty="0">
                <a:solidFill>
                  <a:srgbClr val="333333"/>
                </a:solidFill>
              </a:rPr>
              <a:t> </a:t>
            </a:r>
            <a:endParaRPr lang="en-US" dirty="0"/>
          </a:p>
          <a:p>
            <a:pPr marL="1200150" indent="-171450"/>
            <a:r>
              <a:rPr lang="en-US" dirty="0">
                <a:solidFill>
                  <a:srgbClr val="333333"/>
                </a:solidFill>
              </a:rPr>
              <a:t>c) Principals of the organization as defined by FAR 52.203-13, Contractor Code of Business Ethics and Conduct.</a:t>
            </a:r>
            <a:endParaRPr lang="en-US" dirty="0"/>
          </a:p>
          <a:p>
            <a:pPr marL="1066800"/>
            <a:endParaRPr lang="en-US" sz="2000" dirty="0"/>
          </a:p>
        </p:txBody>
      </p:sp>
    </p:spTree>
    <p:extLst>
      <p:ext uri="{BB962C8B-B14F-4D97-AF65-F5344CB8AC3E}">
        <p14:creationId xmlns:p14="http://schemas.microsoft.com/office/powerpoint/2010/main" val="23017146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CMS COI Terms and Conditions</a:t>
            </a:r>
          </a:p>
        </p:txBody>
      </p:sp>
      <p:sp>
        <p:nvSpPr>
          <p:cNvPr id="6" name="Rectangle 5"/>
          <p:cNvSpPr/>
          <p:nvPr/>
        </p:nvSpPr>
        <p:spPr>
          <a:xfrm>
            <a:off x="1524000" y="1298866"/>
            <a:ext cx="7980196" cy="4185761"/>
          </a:xfrm>
          <a:prstGeom prst="rect">
            <a:avLst/>
          </a:prstGeom>
        </p:spPr>
        <p:txBody>
          <a:bodyPr wrap="square">
            <a:spAutoFit/>
          </a:bodyPr>
          <a:lstStyle/>
          <a:p>
            <a:pPr marL="914400" indent="-171450"/>
            <a:r>
              <a:rPr lang="en-US" sz="1400" dirty="0">
                <a:solidFill>
                  <a:srgbClr val="333333"/>
                </a:solidFill>
              </a:rPr>
              <a:t>2.  </a:t>
            </a:r>
            <a:r>
              <a:rPr lang="en-US" sz="1400" u="sng" dirty="0">
                <a:solidFill>
                  <a:srgbClr val="333333"/>
                </a:solidFill>
              </a:rPr>
              <a:t>Mitigation Plan:</a:t>
            </a:r>
            <a:r>
              <a:rPr lang="en-US" sz="1400" dirty="0">
                <a:solidFill>
                  <a:srgbClr val="333333"/>
                </a:solidFill>
              </a:rPr>
              <a:t> At any time during the performance of the contract if an actual, potential, or apparent COI is identified whether by the CO, the contractor or otherwise, the contractor shall submit a mitigation plan (J.x Contractor/Offeror COI Submission Template) within 30 days unless otherwise specified by the CO. It is the contractor’s responsibility under the terms and conditions to provide timely notification to the CO those COIs that are self-identified.  The CO will notify the contractor regarding the specifics for submission. The Government will review the submission at which time a determination will be made whether a COI has been satisfactorily mitigated or if further action is necessary and will notify the contractor accordingly.  In cases where a COI cannot be, or has not been, mitigated to the Government’s satisfaction, the Government may take the following actions (this list is not all inclusive):</a:t>
            </a:r>
            <a:endParaRPr lang="en-US" sz="1400" dirty="0"/>
          </a:p>
          <a:p>
            <a:pPr marL="1143000"/>
            <a:r>
              <a:rPr lang="en-US" sz="1400" dirty="0">
                <a:solidFill>
                  <a:srgbClr val="333333"/>
                </a:solidFill>
              </a:rPr>
              <a:t> </a:t>
            </a:r>
            <a:endParaRPr lang="en-US" sz="1400" dirty="0"/>
          </a:p>
          <a:p>
            <a:pPr marL="1143000" indent="-228600"/>
            <a:r>
              <a:rPr lang="en-US" sz="1400" dirty="0">
                <a:solidFill>
                  <a:srgbClr val="333333"/>
                </a:solidFill>
              </a:rPr>
              <a:t>a)</a:t>
            </a:r>
            <a:r>
              <a:rPr lang="en-US" sz="1400" dirty="0"/>
              <a:t>     </a:t>
            </a:r>
            <a:r>
              <a:rPr lang="en-US" sz="1400" dirty="0">
                <a:solidFill>
                  <a:srgbClr val="333333"/>
                </a:solidFill>
              </a:rPr>
              <a:t>Request a waiver in accordance with FAR 9.503 Waiver, from the Head of the Contracting Activity; </a:t>
            </a:r>
            <a:endParaRPr lang="en-US" sz="1400" dirty="0"/>
          </a:p>
          <a:p>
            <a:pPr marL="2400300" indent="-190500"/>
            <a:r>
              <a:rPr lang="en-US" sz="1400" dirty="0">
                <a:solidFill>
                  <a:srgbClr val="333333"/>
                </a:solidFill>
              </a:rPr>
              <a:t> </a:t>
            </a:r>
            <a:endParaRPr lang="en-US" sz="1400" dirty="0"/>
          </a:p>
          <a:p>
            <a:pPr marL="1143000" indent="-228600"/>
            <a:r>
              <a:rPr lang="en-US" sz="1400" dirty="0">
                <a:solidFill>
                  <a:srgbClr val="333333"/>
                </a:solidFill>
              </a:rPr>
              <a:t>b)</a:t>
            </a:r>
            <a:r>
              <a:rPr lang="en-US" sz="1400" dirty="0"/>
              <a:t>     </a:t>
            </a:r>
            <a:r>
              <a:rPr lang="en-US" sz="1400" dirty="0">
                <a:solidFill>
                  <a:srgbClr val="333333"/>
                </a:solidFill>
              </a:rPr>
              <a:t>Make changes to the requirements of the contract; </a:t>
            </a:r>
            <a:endParaRPr lang="en-US" sz="1400" dirty="0"/>
          </a:p>
          <a:p>
            <a:pPr marL="2235200"/>
            <a:r>
              <a:rPr lang="en-US" sz="1400" dirty="0">
                <a:solidFill>
                  <a:srgbClr val="333333"/>
                </a:solidFill>
              </a:rPr>
              <a:t> </a:t>
            </a:r>
            <a:endParaRPr lang="en-US" sz="1400" dirty="0"/>
          </a:p>
          <a:p>
            <a:pPr marL="1143000" indent="-228600"/>
            <a:r>
              <a:rPr lang="en-US" sz="1400" dirty="0">
                <a:solidFill>
                  <a:srgbClr val="333333"/>
                </a:solidFill>
              </a:rPr>
              <a:t>c)</a:t>
            </a:r>
            <a:r>
              <a:rPr lang="en-US" sz="1400" dirty="0"/>
              <a:t>     </a:t>
            </a:r>
            <a:r>
              <a:rPr lang="en-US" sz="1400" dirty="0">
                <a:solidFill>
                  <a:srgbClr val="333333"/>
                </a:solidFill>
              </a:rPr>
              <a:t>Require a subcontractor change (if the conflict lies with the subcontractor); and/or </a:t>
            </a:r>
            <a:endParaRPr lang="en-US" sz="1400" dirty="0"/>
          </a:p>
          <a:p>
            <a:pPr marL="685800" indent="38100"/>
            <a:r>
              <a:rPr lang="en-US" sz="1400" dirty="0">
                <a:solidFill>
                  <a:srgbClr val="333333"/>
                </a:solidFill>
              </a:rPr>
              <a:t> </a:t>
            </a:r>
            <a:endParaRPr lang="en-US" sz="1400" dirty="0"/>
          </a:p>
          <a:p>
            <a:pPr marL="1143000" indent="-228600"/>
            <a:r>
              <a:rPr lang="en-US" sz="1400" dirty="0">
                <a:solidFill>
                  <a:srgbClr val="333333"/>
                </a:solidFill>
              </a:rPr>
              <a:t>d)</a:t>
            </a:r>
            <a:r>
              <a:rPr lang="en-US" sz="1400" dirty="0"/>
              <a:t>     </a:t>
            </a:r>
            <a:r>
              <a:rPr lang="en-US" sz="1400" dirty="0">
                <a:solidFill>
                  <a:srgbClr val="333333"/>
                </a:solidFill>
              </a:rPr>
              <a:t>Terminate the contract in whole or in part.</a:t>
            </a:r>
            <a:endParaRPr lang="en-US" sz="1400" dirty="0"/>
          </a:p>
        </p:txBody>
      </p:sp>
    </p:spTree>
    <p:extLst>
      <p:ext uri="{BB962C8B-B14F-4D97-AF65-F5344CB8AC3E}">
        <p14:creationId xmlns:p14="http://schemas.microsoft.com/office/powerpoint/2010/main" val="19113226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CMS COI Terms and Conditions</a:t>
            </a:r>
          </a:p>
        </p:txBody>
      </p:sp>
      <p:sp>
        <p:nvSpPr>
          <p:cNvPr id="6" name="Rectangle 5"/>
          <p:cNvSpPr/>
          <p:nvPr/>
        </p:nvSpPr>
        <p:spPr>
          <a:xfrm>
            <a:off x="1524000" y="1298865"/>
            <a:ext cx="7980196" cy="1569660"/>
          </a:xfrm>
          <a:prstGeom prst="rect">
            <a:avLst/>
          </a:prstGeom>
        </p:spPr>
        <p:txBody>
          <a:bodyPr wrap="square">
            <a:spAutoFit/>
          </a:bodyPr>
          <a:lstStyle/>
          <a:p>
            <a:pPr marL="914400" indent="-171450"/>
            <a:r>
              <a:rPr lang="en-US" sz="1600" b="1" dirty="0">
                <a:solidFill>
                  <a:srgbClr val="333333"/>
                </a:solidFill>
              </a:rPr>
              <a:t>e.  </a:t>
            </a:r>
            <a:r>
              <a:rPr lang="en-US" sz="1600" b="1" u="sng" dirty="0">
                <a:solidFill>
                  <a:srgbClr val="333333"/>
                </a:solidFill>
              </a:rPr>
              <a:t>Subcontractor Flow-Down Terms and Conditions</a:t>
            </a:r>
            <a:r>
              <a:rPr lang="en-US" sz="1600" b="1" dirty="0">
                <a:solidFill>
                  <a:srgbClr val="333333"/>
                </a:solidFill>
              </a:rPr>
              <a:t>: </a:t>
            </a:r>
            <a:r>
              <a:rPr lang="en-US" sz="1600" dirty="0">
                <a:solidFill>
                  <a:srgbClr val="333333"/>
                </a:solidFill>
              </a:rPr>
              <a:t>The prime contractor is responsible for avoiding, neutralizing and mitigating all actual, potential, or apparent COIs of its subcontractors, in accordance with these terms and conditions.  Therefore, the prime contractor shall flow-down terms and conditions H.1 Conflict of Interest and Compliance, of this contract in all subcontracts.  For subcontractors, wherever the term “contractor” is used, insert “subcontractor.”</a:t>
            </a:r>
            <a:endParaRPr lang="en-US" sz="1600" dirty="0"/>
          </a:p>
        </p:txBody>
      </p:sp>
    </p:spTree>
    <p:extLst>
      <p:ext uri="{BB962C8B-B14F-4D97-AF65-F5344CB8AC3E}">
        <p14:creationId xmlns:p14="http://schemas.microsoft.com/office/powerpoint/2010/main" val="38770869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a:t>Typical CMS Restrictions</a:t>
            </a:r>
          </a:p>
        </p:txBody>
      </p:sp>
      <p:sp>
        <p:nvSpPr>
          <p:cNvPr id="4" name="TextBox 3"/>
          <p:cNvSpPr txBox="1"/>
          <p:nvPr/>
        </p:nvSpPr>
        <p:spPr>
          <a:xfrm>
            <a:off x="2335034" y="1590262"/>
            <a:ext cx="7879743" cy="3693319"/>
          </a:xfrm>
          <a:prstGeom prst="rect">
            <a:avLst/>
          </a:prstGeom>
          <a:noFill/>
        </p:spPr>
        <p:txBody>
          <a:bodyPr wrap="square" rtlCol="0">
            <a:spAutoFit/>
          </a:bodyPr>
          <a:lstStyle/>
          <a:p>
            <a:endParaRPr lang="en-US" dirty="0"/>
          </a:p>
          <a:p>
            <a:pPr marL="285750" indent="-285750">
              <a:buFont typeface="Arial" panose="020B0604020202020204" pitchFamily="34" charset="0"/>
              <a:buChar char="•"/>
            </a:pPr>
            <a:r>
              <a:rPr lang="en-US" dirty="0"/>
              <a:t>A Medicare Administrative Contractor may not be a Recovery Audit Contractor (RAC), Qualified Independent Contractor (QIC), Quality Improvement Network (QIN) - Quality Improvement Organization (QIO) or End State Renal Disease (ESRD) Audit Contractor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Perform its contractual requirements related to another effort performed by an affiliated company.</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The same contractor cannot be the Development, Implementation and/or Testing/Evaluation Contractor</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711086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F9532-2025-4744-AA5F-467A0A9C3B98}"/>
              </a:ext>
            </a:extLst>
          </p:cNvPr>
          <p:cNvSpPr>
            <a:spLocks noGrp="1"/>
          </p:cNvSpPr>
          <p:nvPr>
            <p:ph type="title"/>
          </p:nvPr>
        </p:nvSpPr>
        <p:spPr/>
        <p:txBody>
          <a:bodyPr>
            <a:normAutofit/>
          </a:bodyPr>
          <a:lstStyle/>
          <a:p>
            <a:pPr algn="ctr"/>
            <a:r>
              <a:rPr lang="en-US" sz="4000" b="1" dirty="0"/>
              <a:t>Two Types of COIs</a:t>
            </a:r>
          </a:p>
        </p:txBody>
      </p:sp>
      <p:sp>
        <p:nvSpPr>
          <p:cNvPr id="3" name="Content Placeholder 2">
            <a:extLst>
              <a:ext uri="{FF2B5EF4-FFF2-40B4-BE49-F238E27FC236}">
                <a16:creationId xmlns:a16="http://schemas.microsoft.com/office/drawing/2014/main" id="{8E7A894F-C642-4993-8035-9DF15103BF1D}"/>
              </a:ext>
            </a:extLst>
          </p:cNvPr>
          <p:cNvSpPr>
            <a:spLocks noGrp="1"/>
          </p:cNvSpPr>
          <p:nvPr>
            <p:ph idx="4294967295"/>
          </p:nvPr>
        </p:nvSpPr>
        <p:spPr>
          <a:xfrm>
            <a:off x="1800224" y="1825625"/>
            <a:ext cx="8715375" cy="4351338"/>
          </a:xfrm>
        </p:spPr>
        <p:txBody>
          <a:bodyPr>
            <a:normAutofit/>
          </a:bodyPr>
          <a:lstStyle/>
          <a:p>
            <a:pPr marL="0" indent="0">
              <a:buNone/>
            </a:pPr>
            <a:r>
              <a:rPr lang="en-US" sz="4000" dirty="0"/>
              <a:t>There are two broad categories of COIs:</a:t>
            </a:r>
          </a:p>
          <a:p>
            <a:pPr marL="0" indent="0">
              <a:buNone/>
            </a:pPr>
            <a:endParaRPr lang="en-US" sz="4000" dirty="0"/>
          </a:p>
          <a:p>
            <a:pPr lvl="1"/>
            <a:r>
              <a:rPr lang="en-US" sz="4000" dirty="0"/>
              <a:t>Organizational conflicts of interest (OCI)</a:t>
            </a:r>
          </a:p>
          <a:p>
            <a:pPr lvl="1"/>
            <a:endParaRPr lang="en-US" sz="4000" dirty="0"/>
          </a:p>
          <a:p>
            <a:pPr lvl="1"/>
            <a:r>
              <a:rPr lang="en-US" sz="4000" dirty="0"/>
              <a:t>Personal conflicts of interest (PCI)</a:t>
            </a:r>
          </a:p>
        </p:txBody>
      </p:sp>
    </p:spTree>
    <p:extLst>
      <p:ext uri="{BB962C8B-B14F-4D97-AF65-F5344CB8AC3E}">
        <p14:creationId xmlns:p14="http://schemas.microsoft.com/office/powerpoint/2010/main" val="15439474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Attachment J.x</a:t>
            </a:r>
          </a:p>
        </p:txBody>
      </p:sp>
      <p:pic>
        <p:nvPicPr>
          <p:cNvPr id="4" name="Picture 3" descr="H.1 Instructions.&#10;Name of Offeror, Date, Submission Type and Description of Corporate and Organizational Structure." title="Attachment J.x"/>
          <p:cNvPicPr>
            <a:picLocks noChangeAspect="1"/>
          </p:cNvPicPr>
          <p:nvPr/>
        </p:nvPicPr>
        <p:blipFill>
          <a:blip r:embed="rId3"/>
          <a:stretch>
            <a:fillRect/>
          </a:stretch>
        </p:blipFill>
        <p:spPr>
          <a:xfrm>
            <a:off x="2321864" y="1298865"/>
            <a:ext cx="8051233" cy="5117838"/>
          </a:xfrm>
          <a:prstGeom prst="rect">
            <a:avLst/>
          </a:prstGeom>
        </p:spPr>
      </p:pic>
    </p:spTree>
    <p:extLst>
      <p:ext uri="{BB962C8B-B14F-4D97-AF65-F5344CB8AC3E}">
        <p14:creationId xmlns:p14="http://schemas.microsoft.com/office/powerpoint/2010/main" val="14217999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Attachment J.x</a:t>
            </a:r>
          </a:p>
        </p:txBody>
      </p:sp>
      <p:pic>
        <p:nvPicPr>
          <p:cNvPr id="5" name="Picture 4" descr="Table to include the description of each COI the contractor is disclosing." title="Attachment J.x Page 2"/>
          <p:cNvPicPr>
            <a:picLocks noChangeAspect="1"/>
          </p:cNvPicPr>
          <p:nvPr/>
        </p:nvPicPr>
        <p:blipFill>
          <a:blip r:embed="rId3"/>
          <a:stretch>
            <a:fillRect/>
          </a:stretch>
        </p:blipFill>
        <p:spPr>
          <a:xfrm>
            <a:off x="2133601" y="1937051"/>
            <a:ext cx="8431033" cy="3737736"/>
          </a:xfrm>
          <a:prstGeom prst="rect">
            <a:avLst/>
          </a:prstGeom>
        </p:spPr>
      </p:pic>
    </p:spTree>
    <p:extLst>
      <p:ext uri="{BB962C8B-B14F-4D97-AF65-F5344CB8AC3E}">
        <p14:creationId xmlns:p14="http://schemas.microsoft.com/office/powerpoint/2010/main" val="10448090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Attachment J.x</a:t>
            </a:r>
          </a:p>
        </p:txBody>
      </p:sp>
      <p:pic>
        <p:nvPicPr>
          <p:cNvPr id="4" name="Picture 3" descr="Financial Relationship disclosure for when submitting information in a solicitation" title="J.x page 3"/>
          <p:cNvPicPr>
            <a:picLocks noChangeAspect="1"/>
          </p:cNvPicPr>
          <p:nvPr/>
        </p:nvPicPr>
        <p:blipFill>
          <a:blip r:embed="rId3"/>
          <a:stretch>
            <a:fillRect/>
          </a:stretch>
        </p:blipFill>
        <p:spPr>
          <a:xfrm>
            <a:off x="2133600" y="1586962"/>
            <a:ext cx="8377776" cy="2231942"/>
          </a:xfrm>
          <a:prstGeom prst="rect">
            <a:avLst/>
          </a:prstGeom>
        </p:spPr>
      </p:pic>
    </p:spTree>
    <p:extLst>
      <p:ext uri="{BB962C8B-B14F-4D97-AF65-F5344CB8AC3E}">
        <p14:creationId xmlns:p14="http://schemas.microsoft.com/office/powerpoint/2010/main" val="23041125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Attachment J.x</a:t>
            </a:r>
          </a:p>
        </p:txBody>
      </p:sp>
      <p:pic>
        <p:nvPicPr>
          <p:cNvPr id="5" name="Picture 4" descr="Personal Conflict of Interest disclosure and analysis requirements" title="J.x page 4"/>
          <p:cNvPicPr>
            <a:picLocks noChangeAspect="1"/>
          </p:cNvPicPr>
          <p:nvPr/>
        </p:nvPicPr>
        <p:blipFill>
          <a:blip r:embed="rId3"/>
          <a:stretch>
            <a:fillRect/>
          </a:stretch>
        </p:blipFill>
        <p:spPr>
          <a:xfrm>
            <a:off x="2133600" y="1601237"/>
            <a:ext cx="8120932" cy="3559946"/>
          </a:xfrm>
          <a:prstGeom prst="rect">
            <a:avLst/>
          </a:prstGeom>
        </p:spPr>
      </p:pic>
    </p:spTree>
    <p:extLst>
      <p:ext uri="{BB962C8B-B14F-4D97-AF65-F5344CB8AC3E}">
        <p14:creationId xmlns:p14="http://schemas.microsoft.com/office/powerpoint/2010/main" val="37771747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Attachment J.x</a:t>
            </a:r>
          </a:p>
        </p:txBody>
      </p:sp>
      <p:pic>
        <p:nvPicPr>
          <p:cNvPr id="4" name="Picture 3" descr="This T&amp;C is flowed down to subcontractors.  This describes the Contractor's responsibility when assessing its subcontractor(s)." title="J.x page 5"/>
          <p:cNvPicPr>
            <a:picLocks noChangeAspect="1"/>
          </p:cNvPicPr>
          <p:nvPr/>
        </p:nvPicPr>
        <p:blipFill>
          <a:blip r:embed="rId3"/>
          <a:stretch>
            <a:fillRect/>
          </a:stretch>
        </p:blipFill>
        <p:spPr>
          <a:xfrm>
            <a:off x="2060899" y="1455421"/>
            <a:ext cx="8375002" cy="3475341"/>
          </a:xfrm>
          <a:prstGeom prst="rect">
            <a:avLst/>
          </a:prstGeom>
        </p:spPr>
      </p:pic>
    </p:spTree>
    <p:extLst>
      <p:ext uri="{BB962C8B-B14F-4D97-AF65-F5344CB8AC3E}">
        <p14:creationId xmlns:p14="http://schemas.microsoft.com/office/powerpoint/2010/main" val="18149119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OAGM Resource Page</a:t>
            </a:r>
          </a:p>
        </p:txBody>
      </p:sp>
      <p:sp>
        <p:nvSpPr>
          <p:cNvPr id="4" name="TextBox 3" descr="Direct link to the OAGM page ont he CMS website.&#10;" title="Webpage Link"/>
          <p:cNvSpPr txBox="1"/>
          <p:nvPr/>
        </p:nvSpPr>
        <p:spPr>
          <a:xfrm>
            <a:off x="2133601" y="1551514"/>
            <a:ext cx="7629236" cy="369332"/>
          </a:xfrm>
          <a:prstGeom prst="rect">
            <a:avLst/>
          </a:prstGeom>
          <a:noFill/>
        </p:spPr>
        <p:txBody>
          <a:bodyPr wrap="square" rtlCol="0">
            <a:spAutoFit/>
          </a:bodyPr>
          <a:lstStyle/>
          <a:p>
            <a:r>
              <a:rPr lang="en-US" dirty="0">
                <a:hlinkClick r:id="rId3"/>
              </a:rPr>
              <a:t>CMS link to OAGM webpage</a:t>
            </a:r>
            <a:r>
              <a:rPr lang="en-US" dirty="0"/>
              <a:t> </a:t>
            </a:r>
          </a:p>
        </p:txBody>
      </p:sp>
      <p:pic>
        <p:nvPicPr>
          <p:cNvPr id="6" name="Picture 5" descr="This is a screenshot of the OAGM page on CMS.gov&#10;" title="Website Screenshot"/>
          <p:cNvPicPr>
            <a:picLocks noChangeAspect="1"/>
          </p:cNvPicPr>
          <p:nvPr/>
        </p:nvPicPr>
        <p:blipFill>
          <a:blip r:embed="rId4"/>
          <a:stretch>
            <a:fillRect/>
          </a:stretch>
        </p:blipFill>
        <p:spPr>
          <a:xfrm>
            <a:off x="2268393" y="2173496"/>
            <a:ext cx="7960014" cy="3185287"/>
          </a:xfrm>
          <a:prstGeom prst="rect">
            <a:avLst/>
          </a:prstGeom>
        </p:spPr>
      </p:pic>
    </p:spTree>
    <p:extLst>
      <p:ext uri="{BB962C8B-B14F-4D97-AF65-F5344CB8AC3E}">
        <p14:creationId xmlns:p14="http://schemas.microsoft.com/office/powerpoint/2010/main" val="3159606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966F1-0710-45AE-A008-57E6087D599A}"/>
              </a:ext>
            </a:extLst>
          </p:cNvPr>
          <p:cNvSpPr>
            <a:spLocks noGrp="1"/>
          </p:cNvSpPr>
          <p:nvPr>
            <p:ph type="title"/>
          </p:nvPr>
        </p:nvSpPr>
        <p:spPr/>
        <p:txBody>
          <a:bodyPr/>
          <a:lstStyle/>
          <a:p>
            <a:pPr algn="ctr"/>
            <a:r>
              <a:rPr lang="en-US" b="1" dirty="0"/>
              <a:t>Questions?</a:t>
            </a:r>
          </a:p>
        </p:txBody>
      </p:sp>
    </p:spTree>
    <p:extLst>
      <p:ext uri="{BB962C8B-B14F-4D97-AF65-F5344CB8AC3E}">
        <p14:creationId xmlns:p14="http://schemas.microsoft.com/office/powerpoint/2010/main" val="2782620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87DED-9AE8-4AE2-9C75-58444DA89331}"/>
              </a:ext>
            </a:extLst>
          </p:cNvPr>
          <p:cNvSpPr>
            <a:spLocks noGrp="1"/>
          </p:cNvSpPr>
          <p:nvPr>
            <p:ph type="title"/>
          </p:nvPr>
        </p:nvSpPr>
        <p:spPr/>
        <p:txBody>
          <a:bodyPr>
            <a:normAutofit/>
          </a:bodyPr>
          <a:lstStyle/>
          <a:p>
            <a:pPr algn="ctr"/>
            <a:r>
              <a:rPr lang="en-US" sz="4000" b="1" dirty="0"/>
              <a:t>Contracting Officer Responsibilities for COIs</a:t>
            </a:r>
          </a:p>
        </p:txBody>
      </p:sp>
      <p:sp>
        <p:nvSpPr>
          <p:cNvPr id="3" name="Content Placeholder 2">
            <a:extLst>
              <a:ext uri="{FF2B5EF4-FFF2-40B4-BE49-F238E27FC236}">
                <a16:creationId xmlns:a16="http://schemas.microsoft.com/office/drawing/2014/main" id="{6CE1138D-30D3-4AAA-AA74-E4CBFA0A3904}"/>
              </a:ext>
            </a:extLst>
          </p:cNvPr>
          <p:cNvSpPr>
            <a:spLocks noGrp="1"/>
          </p:cNvSpPr>
          <p:nvPr>
            <p:ph idx="4294967295"/>
          </p:nvPr>
        </p:nvSpPr>
        <p:spPr>
          <a:xfrm>
            <a:off x="1600199" y="1825625"/>
            <a:ext cx="9515475" cy="4351338"/>
          </a:xfrm>
        </p:spPr>
        <p:txBody>
          <a:bodyPr>
            <a:normAutofit/>
          </a:bodyPr>
          <a:lstStyle/>
          <a:p>
            <a:pPr marL="0" indent="0">
              <a:buNone/>
            </a:pPr>
            <a:r>
              <a:rPr lang="en-US" altLang="en-US" sz="4000" dirty="0"/>
              <a:t>A contracting officer (“CO”) has two distinct duties under FAR 9.504(a): </a:t>
            </a:r>
          </a:p>
          <a:p>
            <a:pPr marL="1200150" lvl="1" indent="-742950">
              <a:buAutoNum type="arabicParenBoth"/>
            </a:pPr>
            <a:r>
              <a:rPr lang="en-US" altLang="en-US" sz="4000" dirty="0"/>
              <a:t>the duty to identify and evaluate potential OCIs; and, </a:t>
            </a:r>
          </a:p>
          <a:p>
            <a:pPr marL="1200150" lvl="1" indent="-742950">
              <a:buAutoNum type="arabicParenBoth"/>
            </a:pPr>
            <a:r>
              <a:rPr lang="en-US" altLang="en-US" sz="4000" dirty="0"/>
              <a:t>the duty to avoid, neutralize, or mitigate </a:t>
            </a:r>
            <a:r>
              <a:rPr lang="en-US" altLang="en-US" sz="4000" i="1" dirty="0"/>
              <a:t>significant </a:t>
            </a:r>
            <a:r>
              <a:rPr lang="en-US" altLang="en-US" sz="4000" dirty="0"/>
              <a:t>potential OCIs before contract award</a:t>
            </a:r>
          </a:p>
          <a:p>
            <a:pPr marL="0" indent="0">
              <a:buNone/>
            </a:pPr>
            <a:endParaRPr lang="en-US" dirty="0"/>
          </a:p>
        </p:txBody>
      </p:sp>
    </p:spTree>
    <p:extLst>
      <p:ext uri="{BB962C8B-B14F-4D97-AF65-F5344CB8AC3E}">
        <p14:creationId xmlns:p14="http://schemas.microsoft.com/office/powerpoint/2010/main" val="9540003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4FFF8-6583-4436-9799-F7366FA3C35E}"/>
              </a:ext>
            </a:extLst>
          </p:cNvPr>
          <p:cNvSpPr>
            <a:spLocks noGrp="1"/>
          </p:cNvSpPr>
          <p:nvPr>
            <p:ph type="title"/>
          </p:nvPr>
        </p:nvSpPr>
        <p:spPr/>
        <p:txBody>
          <a:bodyPr>
            <a:normAutofit/>
          </a:bodyPr>
          <a:lstStyle/>
          <a:p>
            <a:pPr algn="ctr"/>
            <a:r>
              <a:rPr lang="en-US" sz="4000" b="1" dirty="0"/>
              <a:t>Importance of COIs for CMS</a:t>
            </a:r>
          </a:p>
        </p:txBody>
      </p:sp>
      <p:sp>
        <p:nvSpPr>
          <p:cNvPr id="3" name="Content Placeholder 2">
            <a:extLst>
              <a:ext uri="{FF2B5EF4-FFF2-40B4-BE49-F238E27FC236}">
                <a16:creationId xmlns:a16="http://schemas.microsoft.com/office/drawing/2014/main" id="{AC7CE9BB-B56D-4361-BDB3-3CFB7EE2FA57}"/>
              </a:ext>
            </a:extLst>
          </p:cNvPr>
          <p:cNvSpPr>
            <a:spLocks noGrp="1"/>
          </p:cNvSpPr>
          <p:nvPr>
            <p:ph idx="4294967295"/>
          </p:nvPr>
        </p:nvSpPr>
        <p:spPr>
          <a:xfrm>
            <a:off x="1619250" y="1825625"/>
            <a:ext cx="9105900" cy="4351338"/>
          </a:xfrm>
        </p:spPr>
        <p:txBody>
          <a:bodyPr>
            <a:normAutofit fontScale="92500" lnSpcReduction="20000"/>
          </a:bodyPr>
          <a:lstStyle/>
          <a:p>
            <a:pPr marL="0" indent="0">
              <a:buNone/>
            </a:pPr>
            <a:r>
              <a:rPr lang="en-US" sz="4000" dirty="0"/>
              <a:t>COIs are especially important for CMS because of:</a:t>
            </a:r>
          </a:p>
          <a:p>
            <a:pPr lvl="1"/>
            <a:r>
              <a:rPr lang="en-US" sz="4000" dirty="0"/>
              <a:t>Regulatory and statutory authorities</a:t>
            </a:r>
          </a:p>
          <a:p>
            <a:pPr lvl="1"/>
            <a:r>
              <a:rPr lang="en-US" sz="4000" dirty="0"/>
              <a:t>Protests</a:t>
            </a:r>
          </a:p>
          <a:p>
            <a:pPr lvl="1"/>
            <a:r>
              <a:rPr lang="en-US" sz="4000" dirty="0"/>
              <a:t>Contractors perform inherently governmental functions</a:t>
            </a:r>
          </a:p>
          <a:p>
            <a:pPr lvl="1"/>
            <a:r>
              <a:rPr lang="en-US" sz="4000" dirty="0"/>
              <a:t>Contractors act in a fiduciary capacity</a:t>
            </a:r>
          </a:p>
          <a:p>
            <a:pPr lvl="1"/>
            <a:r>
              <a:rPr lang="en-US" sz="4000" dirty="0"/>
              <a:t>Congressional, GAO, OIG and other oversight</a:t>
            </a:r>
          </a:p>
        </p:txBody>
      </p:sp>
    </p:spTree>
    <p:extLst>
      <p:ext uri="{BB962C8B-B14F-4D97-AF65-F5344CB8AC3E}">
        <p14:creationId xmlns:p14="http://schemas.microsoft.com/office/powerpoint/2010/main" val="22841046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34F85-4A68-423F-9563-7661FB5733A3}"/>
              </a:ext>
            </a:extLst>
          </p:cNvPr>
          <p:cNvSpPr>
            <a:spLocks noGrp="1"/>
          </p:cNvSpPr>
          <p:nvPr>
            <p:ph type="title"/>
          </p:nvPr>
        </p:nvSpPr>
        <p:spPr/>
        <p:txBody>
          <a:bodyPr>
            <a:normAutofit/>
          </a:bodyPr>
          <a:lstStyle/>
          <a:p>
            <a:pPr algn="ctr"/>
            <a:r>
              <a:rPr lang="en-US" sz="4000" b="1" dirty="0"/>
              <a:t>Brief History of CMS COIs</a:t>
            </a:r>
          </a:p>
        </p:txBody>
      </p:sp>
      <p:sp>
        <p:nvSpPr>
          <p:cNvPr id="3" name="Content Placeholder 2">
            <a:extLst>
              <a:ext uri="{FF2B5EF4-FFF2-40B4-BE49-F238E27FC236}">
                <a16:creationId xmlns:a16="http://schemas.microsoft.com/office/drawing/2014/main" id="{96D007DC-3D34-4CC8-8372-DA3AAFF69FDD}"/>
              </a:ext>
            </a:extLst>
          </p:cNvPr>
          <p:cNvSpPr>
            <a:spLocks noGrp="1"/>
          </p:cNvSpPr>
          <p:nvPr>
            <p:ph idx="4294967295"/>
          </p:nvPr>
        </p:nvSpPr>
        <p:spPr>
          <a:xfrm>
            <a:off x="1362074" y="1443038"/>
            <a:ext cx="10191751" cy="4710111"/>
          </a:xfrm>
        </p:spPr>
        <p:txBody>
          <a:bodyPr>
            <a:noAutofit/>
          </a:bodyPr>
          <a:lstStyle/>
          <a:p>
            <a:r>
              <a:rPr lang="en-US" dirty="0"/>
              <a:t>Medicare intermediary contracts under Section 1816 of the Social Security Act and carrier contracts under Section 1842, in effect from 1965 until 2005 were unique:</a:t>
            </a:r>
          </a:p>
          <a:p>
            <a:pPr lvl="1"/>
            <a:r>
              <a:rPr lang="en-US" sz="2800" dirty="0"/>
              <a:t>Nomination process under Section 1816</a:t>
            </a:r>
          </a:p>
          <a:p>
            <a:pPr lvl="1"/>
            <a:r>
              <a:rPr lang="en-US" sz="2800" dirty="0"/>
              <a:t>Section 1842 provided that contracts were noncompetitive</a:t>
            </a:r>
          </a:p>
          <a:p>
            <a:pPr lvl="1"/>
            <a:r>
              <a:rPr lang="en-US" sz="2800" dirty="0"/>
              <a:t>These contracts were the primary vehicles for the administration of the Medicare program</a:t>
            </a:r>
          </a:p>
          <a:p>
            <a:r>
              <a:rPr lang="en-US" dirty="0"/>
              <a:t>The contracts provided that a contractor could not use its position as an intermediary or carrier to further its private business interests</a:t>
            </a:r>
          </a:p>
          <a:p>
            <a:r>
              <a:rPr lang="en-US" dirty="0"/>
              <a:t>The first COI issues involved cost report preparation and billing services </a:t>
            </a:r>
          </a:p>
        </p:txBody>
      </p:sp>
    </p:spTree>
    <p:extLst>
      <p:ext uri="{BB962C8B-B14F-4D97-AF65-F5344CB8AC3E}">
        <p14:creationId xmlns:p14="http://schemas.microsoft.com/office/powerpoint/2010/main" val="185982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51CE3-8D9E-44BF-A6AE-87A0779C1D2C}"/>
              </a:ext>
            </a:extLst>
          </p:cNvPr>
          <p:cNvSpPr>
            <a:spLocks noGrp="1"/>
          </p:cNvSpPr>
          <p:nvPr>
            <p:ph type="title"/>
          </p:nvPr>
        </p:nvSpPr>
        <p:spPr/>
        <p:txBody>
          <a:bodyPr>
            <a:normAutofit/>
          </a:bodyPr>
          <a:lstStyle/>
          <a:p>
            <a:pPr algn="ctr"/>
            <a:r>
              <a:rPr lang="en-US" sz="4000" b="1" dirty="0"/>
              <a:t>Statutory COI Requirements for CMS Programs</a:t>
            </a:r>
          </a:p>
        </p:txBody>
      </p:sp>
      <p:sp>
        <p:nvSpPr>
          <p:cNvPr id="3" name="Content Placeholder 2">
            <a:extLst>
              <a:ext uri="{FF2B5EF4-FFF2-40B4-BE49-F238E27FC236}">
                <a16:creationId xmlns:a16="http://schemas.microsoft.com/office/drawing/2014/main" id="{AE2C18B6-7311-4488-A67D-2A50551C6205}"/>
              </a:ext>
            </a:extLst>
          </p:cNvPr>
          <p:cNvSpPr>
            <a:spLocks noGrp="1"/>
          </p:cNvSpPr>
          <p:nvPr>
            <p:ph idx="4294967295"/>
          </p:nvPr>
        </p:nvSpPr>
        <p:spPr>
          <a:xfrm>
            <a:off x="1381125" y="1539875"/>
            <a:ext cx="9858375" cy="4637088"/>
          </a:xfrm>
        </p:spPr>
        <p:txBody>
          <a:bodyPr>
            <a:normAutofit fontScale="92500" lnSpcReduction="10000"/>
          </a:bodyPr>
          <a:lstStyle/>
          <a:p>
            <a:r>
              <a:rPr lang="en-US" sz="4000" dirty="0"/>
              <a:t>Quality Improvement Organizations</a:t>
            </a:r>
          </a:p>
          <a:p>
            <a:pPr marL="0" indent="0">
              <a:buNone/>
            </a:pPr>
            <a:endParaRPr lang="en-US" sz="4000" dirty="0"/>
          </a:p>
          <a:p>
            <a:r>
              <a:rPr lang="en-US" sz="4000" dirty="0"/>
              <a:t>Medicare Integrity Program (Includes Recovery Audit Contractors)</a:t>
            </a:r>
          </a:p>
          <a:p>
            <a:pPr marL="0" indent="0">
              <a:buNone/>
            </a:pPr>
            <a:endParaRPr lang="en-US" sz="4000" dirty="0"/>
          </a:p>
          <a:p>
            <a:r>
              <a:rPr lang="en-US" sz="4000" dirty="0"/>
              <a:t>Qualified Independent Contractors</a:t>
            </a:r>
          </a:p>
          <a:p>
            <a:pPr marL="0" indent="0">
              <a:buNone/>
            </a:pPr>
            <a:endParaRPr lang="en-US" sz="4000" dirty="0"/>
          </a:p>
          <a:p>
            <a:r>
              <a:rPr lang="en-US" sz="4000" dirty="0"/>
              <a:t>Medicare Administrative Contractors</a:t>
            </a:r>
          </a:p>
          <a:p>
            <a:endParaRPr lang="en-US" sz="4000" dirty="0"/>
          </a:p>
          <a:p>
            <a:pPr marL="0" indent="0">
              <a:buNone/>
            </a:pPr>
            <a:endParaRPr lang="en-US" sz="4000" dirty="0"/>
          </a:p>
          <a:p>
            <a:endParaRPr lang="en-US" dirty="0"/>
          </a:p>
        </p:txBody>
      </p:sp>
    </p:spTree>
    <p:extLst>
      <p:ext uri="{BB962C8B-B14F-4D97-AF65-F5344CB8AC3E}">
        <p14:creationId xmlns:p14="http://schemas.microsoft.com/office/powerpoint/2010/main" val="390346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FB35B-8873-4735-AFFC-194ED826CCAC}"/>
              </a:ext>
            </a:extLst>
          </p:cNvPr>
          <p:cNvSpPr>
            <a:spLocks noGrp="1"/>
          </p:cNvSpPr>
          <p:nvPr>
            <p:ph type="title"/>
          </p:nvPr>
        </p:nvSpPr>
        <p:spPr/>
        <p:txBody>
          <a:bodyPr>
            <a:normAutofit fontScale="90000"/>
          </a:bodyPr>
          <a:lstStyle/>
          <a:p>
            <a:pPr algn="ctr"/>
            <a:r>
              <a:rPr lang="en-US" sz="4000" b="1" dirty="0"/>
              <a:t>Quality Improvement Organizations</a:t>
            </a:r>
            <a:br>
              <a:rPr lang="en-US" dirty="0"/>
            </a:br>
            <a:endParaRPr lang="en-US" dirty="0"/>
          </a:p>
        </p:txBody>
      </p:sp>
      <p:sp>
        <p:nvSpPr>
          <p:cNvPr id="3" name="Content Placeholder 2">
            <a:extLst>
              <a:ext uri="{FF2B5EF4-FFF2-40B4-BE49-F238E27FC236}">
                <a16:creationId xmlns:a16="http://schemas.microsoft.com/office/drawing/2014/main" id="{C22E9E97-5821-4D01-9B70-A76EB099F08C}"/>
              </a:ext>
            </a:extLst>
          </p:cNvPr>
          <p:cNvSpPr>
            <a:spLocks noGrp="1"/>
          </p:cNvSpPr>
          <p:nvPr>
            <p:ph idx="4294967295"/>
          </p:nvPr>
        </p:nvSpPr>
        <p:spPr>
          <a:xfrm>
            <a:off x="1628774" y="1800225"/>
            <a:ext cx="10039351" cy="4627272"/>
          </a:xfrm>
        </p:spPr>
        <p:txBody>
          <a:bodyPr>
            <a:noAutofit/>
          </a:bodyPr>
          <a:lstStyle/>
          <a:p>
            <a:pPr marL="0" indent="0">
              <a:buNone/>
            </a:pPr>
            <a:r>
              <a:rPr lang="en-US" sz="2000" dirty="0"/>
              <a:t>Section 1153 (b) applies to contracts with Quality Improvement Organizations.  It provides that the Secretary shall not contract:</a:t>
            </a:r>
          </a:p>
          <a:p>
            <a:pPr lvl="1"/>
            <a:r>
              <a:rPr lang="en-US" sz="2000" dirty="0">
                <a:highlight>
                  <a:srgbClr val="FFFF00"/>
                </a:highlight>
              </a:rPr>
              <a:t>With an entity which is, or is affiliated with an entity which makes payments to a provider </a:t>
            </a:r>
            <a:r>
              <a:rPr lang="en-US" sz="2000" dirty="0"/>
              <a:t>whose health care services would be reviewed by such entity if it entered into a QIO contract unless no other entities are available in the area</a:t>
            </a:r>
          </a:p>
          <a:p>
            <a:pPr lvl="1"/>
            <a:r>
              <a:rPr lang="en-US" sz="2000" dirty="0">
                <a:highlight>
                  <a:srgbClr val="FFFF00"/>
                </a:highlight>
              </a:rPr>
              <a:t>With an entity which is, or is affiliated with (through management, ownership, or common control), a health care facility within the QIO area. </a:t>
            </a:r>
            <a:r>
              <a:rPr lang="en-US" sz="2000" dirty="0"/>
              <a:t>An entity is </a:t>
            </a:r>
            <a:r>
              <a:rPr lang="en-US" sz="2000" dirty="0">
                <a:solidFill>
                  <a:srgbClr val="212121"/>
                </a:solidFill>
                <a:latin typeface="-apple-system"/>
              </a:rPr>
              <a:t>affiliated with a health care facility by reason of management, ownership, or common control if the management, ownership, or common control consists of more than 20 percent of the members of the governing board of the entity being affiliated.</a:t>
            </a:r>
          </a:p>
          <a:p>
            <a:pPr marL="457200" lvl="1" indent="0">
              <a:buNone/>
            </a:pPr>
            <a:r>
              <a:rPr lang="en-US" sz="2000" dirty="0">
                <a:solidFill>
                  <a:srgbClr val="212121"/>
                </a:solidFill>
                <a:latin typeface="-apple-system"/>
              </a:rPr>
              <a:t>QIO contracts are subject to Federal contract authorities unless the Secretary determines that “</a:t>
            </a:r>
            <a:r>
              <a:rPr lang="en-US" sz="2000" dirty="0"/>
              <a:t>any provision of law relating to the making, performance, amendment, or modification of contracts of the United States as the Secretary may determine to be inconsistent with the purposes of this part.”</a:t>
            </a:r>
          </a:p>
        </p:txBody>
      </p:sp>
    </p:spTree>
    <p:extLst>
      <p:ext uri="{BB962C8B-B14F-4D97-AF65-F5344CB8AC3E}">
        <p14:creationId xmlns:p14="http://schemas.microsoft.com/office/powerpoint/2010/main" val="833973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F3A6C-B693-44D3-8300-49E0C3B936E8}"/>
              </a:ext>
            </a:extLst>
          </p:cNvPr>
          <p:cNvSpPr>
            <a:spLocks noGrp="1"/>
          </p:cNvSpPr>
          <p:nvPr>
            <p:ph type="title"/>
          </p:nvPr>
        </p:nvSpPr>
        <p:spPr/>
        <p:txBody>
          <a:bodyPr>
            <a:normAutofit fontScale="90000"/>
          </a:bodyPr>
          <a:lstStyle/>
          <a:p>
            <a:pPr algn="ctr"/>
            <a:r>
              <a:rPr lang="en-US" sz="3600" b="1" dirty="0"/>
              <a:t>Medicare Integrity Program</a:t>
            </a:r>
            <a:br>
              <a:rPr lang="en-US" sz="3600" b="1" dirty="0"/>
            </a:br>
            <a:r>
              <a:rPr lang="en-US" sz="3600" b="1" dirty="0"/>
              <a:t>Statutory Authority</a:t>
            </a:r>
          </a:p>
        </p:txBody>
      </p:sp>
      <p:sp>
        <p:nvSpPr>
          <p:cNvPr id="3" name="Content Placeholder 2">
            <a:extLst>
              <a:ext uri="{FF2B5EF4-FFF2-40B4-BE49-F238E27FC236}">
                <a16:creationId xmlns:a16="http://schemas.microsoft.com/office/drawing/2014/main" id="{9D961C68-B156-420A-B26A-320BBABC83B4}"/>
              </a:ext>
            </a:extLst>
          </p:cNvPr>
          <p:cNvSpPr>
            <a:spLocks noGrp="1"/>
          </p:cNvSpPr>
          <p:nvPr>
            <p:ph idx="4294967295"/>
          </p:nvPr>
        </p:nvSpPr>
        <p:spPr>
          <a:xfrm>
            <a:off x="1076324" y="1690688"/>
            <a:ext cx="9810751" cy="4486275"/>
          </a:xfrm>
        </p:spPr>
        <p:txBody>
          <a:bodyPr>
            <a:normAutofit fontScale="92500" lnSpcReduction="10000"/>
          </a:bodyPr>
          <a:lstStyle/>
          <a:p>
            <a:r>
              <a:rPr lang="en-US" dirty="0"/>
              <a:t>Section 1893 of the Social Security Act established the Medicare Integrity Program.  This serves as the governing authority for the Unified Program Integrity Contracts (UPIC) and its predecessor contracts.  Section 1893 is also the authority for the Recovery Audit Contracts.</a:t>
            </a:r>
          </a:p>
          <a:p>
            <a:r>
              <a:rPr lang="en-US" dirty="0"/>
              <a:t>Section 1893(d)(1) provides:</a:t>
            </a:r>
          </a:p>
          <a:p>
            <a:pPr marL="457200" lvl="1" indent="0">
              <a:buNone/>
            </a:pPr>
            <a:r>
              <a:rPr lang="en-US" sz="2800" dirty="0"/>
              <a:t>(d) </a:t>
            </a:r>
            <a:r>
              <a:rPr lang="en-US" sz="2800" cap="small" dirty="0"/>
              <a:t>Process for Entering Into Contracts.—</a:t>
            </a:r>
            <a:r>
              <a:rPr lang="en-US" sz="2800" dirty="0"/>
              <a:t>The Secretary shall enter into contracts under the Program in accordance with such procedures as the Secretary shall by regulation establish, except that such procedures shall include the following:</a:t>
            </a:r>
          </a:p>
          <a:p>
            <a:pPr marL="1371600" lvl="2" indent="-457200">
              <a:buAutoNum type="arabicParenBoth"/>
            </a:pPr>
            <a:r>
              <a:rPr lang="en-US" sz="2800" dirty="0">
                <a:highlight>
                  <a:srgbClr val="FFFF00"/>
                </a:highlight>
              </a:rPr>
              <a:t>Procedures for identifying, evaluating, and resolving organizational conflicts of interest that are generally applicable to Federal acquisition and procurement.</a:t>
            </a:r>
          </a:p>
          <a:p>
            <a:endParaRPr lang="en-US" dirty="0"/>
          </a:p>
        </p:txBody>
      </p:sp>
    </p:spTree>
    <p:extLst>
      <p:ext uri="{BB962C8B-B14F-4D97-AF65-F5344CB8AC3E}">
        <p14:creationId xmlns:p14="http://schemas.microsoft.com/office/powerpoint/2010/main" val="2438632473"/>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2321</TotalTime>
  <Words>3108</Words>
  <Application>Microsoft Macintosh PowerPoint</Application>
  <PresentationFormat>Widescreen</PresentationFormat>
  <Paragraphs>211</Paragraphs>
  <Slides>36</Slides>
  <Notes>16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36</vt:i4>
      </vt:variant>
    </vt:vector>
  </HeadingPairs>
  <TitlesOfParts>
    <vt:vector size="43" baseType="lpstr">
      <vt:lpstr>-apple-system</vt:lpstr>
      <vt:lpstr>Arial</vt:lpstr>
      <vt:lpstr>Arial Narrow</vt:lpstr>
      <vt:lpstr>Calibri</vt:lpstr>
      <vt:lpstr>Calibri Light</vt:lpstr>
      <vt:lpstr>1_Office Theme</vt:lpstr>
      <vt:lpstr>Office Theme</vt:lpstr>
      <vt:lpstr>CMS Contract Conflict   of Interest Requirements</vt:lpstr>
      <vt:lpstr>Organizational Conflicts of Interest</vt:lpstr>
      <vt:lpstr>Two Types of COIs</vt:lpstr>
      <vt:lpstr>Contracting Officer Responsibilities for COIs</vt:lpstr>
      <vt:lpstr>Importance of COIs for CMS</vt:lpstr>
      <vt:lpstr>Brief History of CMS COIs</vt:lpstr>
      <vt:lpstr>Statutory COI Requirements for CMS Programs</vt:lpstr>
      <vt:lpstr>Quality Improvement Organizations </vt:lpstr>
      <vt:lpstr>Medicare Integrity Program Statutory Authority</vt:lpstr>
      <vt:lpstr>Medicare Integrity Program Regulatory Authority</vt:lpstr>
      <vt:lpstr>Medicare Integrity Program Regulatory Authority</vt:lpstr>
      <vt:lpstr>Medicare Administrative Contractor</vt:lpstr>
      <vt:lpstr>Qualified Independent Contractor</vt:lpstr>
      <vt:lpstr>FAR Subpart 9.5</vt:lpstr>
      <vt:lpstr>FAR Subpart 9.5</vt:lpstr>
      <vt:lpstr>FAR Subpart 9.5</vt:lpstr>
      <vt:lpstr>FAR 9.504</vt:lpstr>
      <vt:lpstr>FAR Subpart 9.5</vt:lpstr>
      <vt:lpstr>FAR Subpart 9.5</vt:lpstr>
      <vt:lpstr>Resolution Options  (Pre-Solicitation, Pre-Award, Post-Award)</vt:lpstr>
      <vt:lpstr>Understanding the CMS Process – Pre Solicitation</vt:lpstr>
      <vt:lpstr>Understanding the CMS Process</vt:lpstr>
      <vt:lpstr>CMS COI Terms and Conditions</vt:lpstr>
      <vt:lpstr>CMS COI Terms and Conditions</vt:lpstr>
      <vt:lpstr>CMS COI Terms and Conditions</vt:lpstr>
      <vt:lpstr>CMS COI Terms and Conditions</vt:lpstr>
      <vt:lpstr>CMS COI Terms and Conditions</vt:lpstr>
      <vt:lpstr>CMS COI Terms and Conditions</vt:lpstr>
      <vt:lpstr>Typical CMS Restrictions</vt:lpstr>
      <vt:lpstr>Attachment J.x</vt:lpstr>
      <vt:lpstr>Attachment J.x</vt:lpstr>
      <vt:lpstr>Attachment J.x</vt:lpstr>
      <vt:lpstr>Attachment J.x</vt:lpstr>
      <vt:lpstr>Attachment J.x</vt:lpstr>
      <vt:lpstr>OAGM Resource Page</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CCMS Contract Compliance and Conflicts of Interest (COI) Provisions and COI Protests</dc:title>
  <dc:creator>Rod Benson</dc:creator>
  <cp:lastModifiedBy>Marney Lumpkin</cp:lastModifiedBy>
  <cp:revision>6</cp:revision>
  <dcterms:created xsi:type="dcterms:W3CDTF">2019-04-08T13:43:23Z</dcterms:created>
  <dcterms:modified xsi:type="dcterms:W3CDTF">2021-04-19T21:46:38Z</dcterms:modified>
</cp:coreProperties>
</file>