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5" r:id="rId5"/>
  </p:sldMasterIdLst>
  <p:notesMasterIdLst>
    <p:notesMasterId r:id="rId48"/>
  </p:notesMasterIdLst>
  <p:sldIdLst>
    <p:sldId id="2448" r:id="rId6"/>
    <p:sldId id="4507" r:id="rId7"/>
    <p:sldId id="4534" r:id="rId8"/>
    <p:sldId id="264" r:id="rId9"/>
    <p:sldId id="4601" r:id="rId10"/>
    <p:sldId id="4606" r:id="rId11"/>
    <p:sldId id="349" r:id="rId12"/>
    <p:sldId id="4578" r:id="rId13"/>
    <p:sldId id="4607" r:id="rId14"/>
    <p:sldId id="4602" r:id="rId15"/>
    <p:sldId id="4540" r:id="rId16"/>
    <p:sldId id="4541" r:id="rId17"/>
    <p:sldId id="4544" r:id="rId18"/>
    <p:sldId id="4571" r:id="rId19"/>
    <p:sldId id="4543" r:id="rId20"/>
    <p:sldId id="4592" r:id="rId21"/>
    <p:sldId id="4593" r:id="rId22"/>
    <p:sldId id="4594" r:id="rId23"/>
    <p:sldId id="260" r:id="rId24"/>
    <p:sldId id="4555" r:id="rId25"/>
    <p:sldId id="4556" r:id="rId26"/>
    <p:sldId id="4595" r:id="rId27"/>
    <p:sldId id="4597" r:id="rId28"/>
    <p:sldId id="4580" r:id="rId29"/>
    <p:sldId id="4581" r:id="rId30"/>
    <p:sldId id="4600" r:id="rId31"/>
    <p:sldId id="4608" r:id="rId32"/>
    <p:sldId id="4609" r:id="rId33"/>
    <p:sldId id="4610" r:id="rId34"/>
    <p:sldId id="4611" r:id="rId35"/>
    <p:sldId id="4612" r:id="rId36"/>
    <p:sldId id="4613" r:id="rId37"/>
    <p:sldId id="4614" r:id="rId38"/>
    <p:sldId id="4615" r:id="rId39"/>
    <p:sldId id="4616" r:id="rId40"/>
    <p:sldId id="4617" r:id="rId41"/>
    <p:sldId id="4618" r:id="rId42"/>
    <p:sldId id="4619" r:id="rId43"/>
    <p:sldId id="4620" r:id="rId44"/>
    <p:sldId id="4604" r:id="rId45"/>
    <p:sldId id="4605" r:id="rId46"/>
    <p:sldId id="4599"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DBA104-8015-424F-7698-829A330E25D9}" name="Dominick Esposito" initials="DE" userId="S::DominickEsposito@westat.com::c317d40d-296b-4d50-ac8c-3c806b6a4ebd" providerId="AD"/>
  <p188:author id="{C3E8C1DF-3D7B-95E4-6CA5-DC11893F69A1}" name="Manu Uppal" initials="MU" userId="S::Manu.Uppal@tyrula.com::6201bd90-acc7-4f62-ba27-a0c6dce83ed7" providerId="AD"/>
  <p188:author id="{A6DFA5ED-57AF-5255-609A-102060DFD4DC}" name="Tracy Mills" initials="TM" userId="S::tracy.mills@j29inc.com::8f6f1915-e061-4157-8449-cc66c53959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a Sweet" initials="KS" lastIdx="13" clrIdx="0">
    <p:extLst>
      <p:ext uri="{19B8F6BF-5375-455C-9EA6-DF929625EA0E}">
        <p15:presenceInfo xmlns:p15="http://schemas.microsoft.com/office/powerpoint/2012/main" userId="S::ksweet@pscouncil.org::613f5921-77cd-4bf1-90c3-e869367142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76BB"/>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57" d="100"/>
          <a:sy n="57" d="100"/>
        </p:scale>
        <p:origin x="268" y="52"/>
      </p:cViewPr>
      <p:guideLst/>
    </p:cSldViewPr>
  </p:slideViewPr>
  <p:outlineViewPr>
    <p:cViewPr>
      <p:scale>
        <a:sx n="33" d="100"/>
        <a:sy n="33" d="100"/>
      </p:scale>
      <p:origin x="0" y="-755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58446CB0-2C34-4E22-845B-235B352571C6}" type="datetimeFigureOut">
              <a:rPr lang="en-US" smtClean="0"/>
              <a:t>07/29/2024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EFF9346E-2F6B-4643-B199-38A31DB68E6B}" type="slidenum">
              <a:rPr lang="en-US" smtClean="0"/>
              <a:t>‹#›</a:t>
            </a:fld>
            <a:endParaRPr lang="en-US"/>
          </a:p>
        </p:txBody>
      </p:sp>
    </p:spTree>
    <p:extLst>
      <p:ext uri="{BB962C8B-B14F-4D97-AF65-F5344CB8AC3E}">
        <p14:creationId xmlns:p14="http://schemas.microsoft.com/office/powerpoint/2010/main" val="101044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0E3E93-2D75-43FA-86D9-BBF8ADA6600C}" type="slidenum">
              <a:rPr lang="en-US" smtClean="0"/>
              <a:t>1</a:t>
            </a:fld>
            <a:endParaRPr lang="en-US"/>
          </a:p>
        </p:txBody>
      </p:sp>
    </p:spTree>
    <p:extLst>
      <p:ext uri="{BB962C8B-B14F-4D97-AF65-F5344CB8AC3E}">
        <p14:creationId xmlns:p14="http://schemas.microsoft.com/office/powerpoint/2010/main" val="1272617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Teaming to win vs teaming to execute</a:t>
            </a:r>
          </a:p>
        </p:txBody>
      </p:sp>
      <p:sp>
        <p:nvSpPr>
          <p:cNvPr id="4" name="Slide Number Placeholder 3"/>
          <p:cNvSpPr>
            <a:spLocks noGrp="1"/>
          </p:cNvSpPr>
          <p:nvPr>
            <p:ph type="sldNum" sz="quarter" idx="5"/>
          </p:nvPr>
        </p:nvSpPr>
        <p:spPr/>
        <p:txBody>
          <a:bodyPr/>
          <a:lstStyle/>
          <a:p>
            <a:fld id="{EFF9346E-2F6B-4643-B199-38A31DB68E6B}" type="slidenum">
              <a:rPr lang="en-US" smtClean="0"/>
              <a:t>23</a:t>
            </a:fld>
            <a:endParaRPr lang="en-US"/>
          </a:p>
        </p:txBody>
      </p:sp>
    </p:spTree>
    <p:extLst>
      <p:ext uri="{BB962C8B-B14F-4D97-AF65-F5344CB8AC3E}">
        <p14:creationId xmlns:p14="http://schemas.microsoft.com/office/powerpoint/2010/main" val="1350300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9346E-2F6B-4643-B199-38A31DB68E6B}" type="slidenum">
              <a:rPr lang="en-US" smtClean="0"/>
              <a:t>24</a:t>
            </a:fld>
            <a:endParaRPr lang="en-US"/>
          </a:p>
        </p:txBody>
      </p:sp>
    </p:spTree>
    <p:extLst>
      <p:ext uri="{BB962C8B-B14F-4D97-AF65-F5344CB8AC3E}">
        <p14:creationId xmlns:p14="http://schemas.microsoft.com/office/powerpoint/2010/main" val="374450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6185f40623_0_35:notes"/>
          <p:cNvSpPr>
            <a:spLocks noGrp="1" noRot="1" noChangeAspect="1"/>
          </p:cNvSpPr>
          <p:nvPr>
            <p:ph type="sldImg" idx="2"/>
          </p:nvPr>
        </p:nvSpPr>
        <p:spPr>
          <a:xfrm>
            <a:off x="700088" y="1150938"/>
            <a:ext cx="5519737" cy="3105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26185f40623_0_35:notes"/>
          <p:cNvSpPr txBox="1">
            <a:spLocks noGrp="1"/>
          </p:cNvSpPr>
          <p:nvPr>
            <p:ph type="body" idx="1"/>
          </p:nvPr>
        </p:nvSpPr>
        <p:spPr>
          <a:xfrm>
            <a:off x="691952" y="4430015"/>
            <a:ext cx="5535496" cy="3624700"/>
          </a:xfrm>
          <a:prstGeom prst="rect">
            <a:avLst/>
          </a:prstGeom>
          <a:noFill/>
          <a:ln>
            <a:noFill/>
          </a:ln>
        </p:spPr>
        <p:txBody>
          <a:bodyPr spcFirstLastPara="1" wrap="square" lIns="92131" tIns="46053" rIns="92131" bIns="46053" anchor="t" anchorCtr="0">
            <a:noAutofit/>
          </a:bodyPr>
          <a:lstStyle/>
          <a:p>
            <a:pPr>
              <a:lnSpc>
                <a:spcPct val="115000"/>
              </a:lnSpc>
              <a:buClr>
                <a:schemeClr val="dk1"/>
              </a:buClr>
              <a:buSzPts val="1100"/>
            </a:pPr>
            <a:r>
              <a:rPr lang="en-US" sz="1100">
                <a:solidFill>
                  <a:srgbClr val="222222"/>
                </a:solidFill>
                <a:highlight>
                  <a:srgbClr val="FFFFFF"/>
                </a:highlight>
                <a:latin typeface="Arial"/>
                <a:ea typeface="Arial"/>
                <a:cs typeface="Arial"/>
                <a:sym typeface="Arial"/>
              </a:rPr>
              <a:t>Best value starts at the end</a:t>
            </a:r>
            <a:endParaRPr sz="1100">
              <a:solidFill>
                <a:srgbClr val="222222"/>
              </a:solidFill>
              <a:highlight>
                <a:srgbClr val="FFFFFF"/>
              </a:highlight>
              <a:latin typeface="Arial"/>
              <a:ea typeface="Arial"/>
              <a:cs typeface="Arial"/>
              <a:sym typeface="Arial"/>
            </a:endParaRPr>
          </a:p>
          <a:p>
            <a:pPr marL="452079"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How will the TEP make decisions?</a:t>
            </a:r>
            <a:endParaRPr sz="1100">
              <a:solidFill>
                <a:srgbClr val="222222"/>
              </a:solidFill>
              <a:highlight>
                <a:srgbClr val="FFFFFF"/>
              </a:highlight>
              <a:latin typeface="Arial"/>
              <a:ea typeface="Arial"/>
              <a:cs typeface="Arial"/>
              <a:sym typeface="Arial"/>
            </a:endParaRPr>
          </a:p>
          <a:p>
            <a:pPr marL="452079"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Making it clear how you will make the tradeoffs - what does technically acceptable mean? </a:t>
            </a:r>
            <a:endParaRPr sz="1100">
              <a:solidFill>
                <a:srgbClr val="222222"/>
              </a:solidFill>
              <a:highlight>
                <a:srgbClr val="FFFFFF"/>
              </a:highlight>
              <a:latin typeface="Arial"/>
              <a:ea typeface="Arial"/>
              <a:cs typeface="Arial"/>
              <a:sym typeface="Arial"/>
            </a:endParaRPr>
          </a:p>
          <a:p>
            <a:pPr marL="904159" lvl="1"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Start from the end - figure out how the TEP will score the proposals and then write the RFP based on that.  </a:t>
            </a:r>
            <a:endParaRPr sz="1100">
              <a:solidFill>
                <a:srgbClr val="222222"/>
              </a:solidFill>
              <a:highlight>
                <a:srgbClr val="FFFFFF"/>
              </a:highlight>
              <a:latin typeface="Arial"/>
              <a:ea typeface="Arial"/>
              <a:cs typeface="Arial"/>
              <a:sym typeface="Arial"/>
            </a:endParaRPr>
          </a:p>
          <a:p>
            <a:pPr marL="904159" lvl="1"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“Considerably more” - Tech is considerably more important than price—-ok, how much more important?  How would you respond to that?   </a:t>
            </a:r>
            <a:r>
              <a:rPr lang="en-US"/>
              <a:t>Be very specific on the evaluation criteria</a:t>
            </a:r>
            <a:endParaRPr sz="1100">
              <a:solidFill>
                <a:srgbClr val="222222"/>
              </a:solidFill>
              <a:highlight>
                <a:srgbClr val="FFFFFF"/>
              </a:highlight>
              <a:latin typeface="Arial"/>
              <a:ea typeface="Arial"/>
              <a:cs typeface="Arial"/>
              <a:sym typeface="Arial"/>
            </a:endParaRPr>
          </a:p>
          <a:p>
            <a:pPr marL="904159" lvl="1"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How will you explain your decision-making process to others in the agency, to GAO, to the vendors?</a:t>
            </a:r>
            <a:endParaRPr sz="1100">
              <a:solidFill>
                <a:srgbClr val="222222"/>
              </a:solidFill>
              <a:highlight>
                <a:srgbClr val="FFFFFF"/>
              </a:highlight>
              <a:latin typeface="Arial"/>
              <a:ea typeface="Arial"/>
              <a:cs typeface="Arial"/>
              <a:sym typeface="Arial"/>
            </a:endParaRPr>
          </a:p>
          <a:p>
            <a:pPr marL="904159" lvl="1"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We also see it say considerably more than price, but price will be considered….signal that we need to lower prices, which typically means lower quality</a:t>
            </a:r>
            <a:endParaRPr sz="1100">
              <a:solidFill>
                <a:srgbClr val="222222"/>
              </a:solidFill>
              <a:highlight>
                <a:srgbClr val="FFFFFF"/>
              </a:highlight>
              <a:latin typeface="Arial"/>
              <a:ea typeface="Arial"/>
              <a:cs typeface="Arial"/>
              <a:sym typeface="Arial"/>
            </a:endParaRPr>
          </a:p>
          <a:p>
            <a:pPr marL="452079" indent="-295107">
              <a:buClr>
                <a:srgbClr val="222222"/>
              </a:buClr>
              <a:buSzPts val="1100"/>
              <a:buChar char="●"/>
            </a:pPr>
            <a:r>
              <a:rPr lang="en-US" sz="1100">
                <a:solidFill>
                  <a:srgbClr val="1D1C1D"/>
                </a:solidFill>
                <a:highlight>
                  <a:srgbClr val="F8F8F8"/>
                </a:highlight>
                <a:latin typeface="Arial"/>
                <a:ea typeface="Arial"/>
                <a:cs typeface="Arial"/>
                <a:sym typeface="Arial"/>
              </a:rPr>
              <a:t>for Best Value we need to talk about Corp Ex and PP. For them to feel like they are getting the best value we need to ensure they understand the vendor has the experience needed to complete the program.</a:t>
            </a:r>
            <a:endParaRPr sz="1100">
              <a:solidFill>
                <a:srgbClr val="222222"/>
              </a:solidFill>
              <a:highlight>
                <a:srgbClr val="FFFFFF"/>
              </a:highlight>
              <a:latin typeface="Arial"/>
              <a:ea typeface="Arial"/>
              <a:cs typeface="Arial"/>
              <a:sym typeface="Arial"/>
            </a:endParaRPr>
          </a:p>
          <a:p>
            <a:pPr>
              <a:buClr>
                <a:schemeClr val="dk1"/>
              </a:buClr>
            </a:pPr>
            <a:endParaRPr/>
          </a:p>
          <a:p>
            <a:pPr>
              <a:buClr>
                <a:schemeClr val="dk1"/>
              </a:buClr>
            </a:pPr>
            <a:r>
              <a:rPr lang="en-US"/>
              <a:t>Quantitative  - </a:t>
            </a:r>
            <a:endParaRPr/>
          </a:p>
          <a:p>
            <a:pPr marL="452079" indent="-313944">
              <a:buClr>
                <a:schemeClr val="dk1"/>
              </a:buClr>
              <a:buSzPts val="1400"/>
              <a:buChar char="●"/>
            </a:pPr>
            <a:r>
              <a:rPr lang="en-US"/>
              <a:t>if the only thing that the contractors can quantify is price, then it essentially becomes LPTA</a:t>
            </a:r>
            <a:endParaRPr/>
          </a:p>
          <a:p>
            <a:pPr marL="452079" indent="-313944">
              <a:buClr>
                <a:schemeClr val="dk1"/>
              </a:buClr>
              <a:buSzPts val="1400"/>
              <a:buChar char="●"/>
            </a:pPr>
            <a:r>
              <a:rPr lang="en-US"/>
              <a:t>Baynard Institute</a:t>
            </a:r>
            <a:endParaRPr/>
          </a:p>
          <a:p>
            <a:pPr marL="452079" indent="-313944">
              <a:buClr>
                <a:schemeClr val="dk1"/>
              </a:buClr>
              <a:buSzPts val="1400"/>
              <a:buChar char="●"/>
            </a:pPr>
            <a:r>
              <a:rPr lang="en-US"/>
              <a:t>This goes both ways.  —- Also, did the vendor provide quantitative examples to you?  3 vendors can provide 3 different ways to solve a problem—how are you going to evaluate that?  Did they tell you how, specifically with numbers or a business model, their solution is better.  For example, Lower cost of ownership.  Customer software development vs something like Salesforce.  </a:t>
            </a:r>
            <a:endParaRPr/>
          </a:p>
          <a:p>
            <a:pPr marL="904159" lvl="1" indent="-313944">
              <a:buClr>
                <a:schemeClr val="dk1"/>
              </a:buClr>
              <a:buSzPts val="1400"/>
              <a:buChar char="○"/>
            </a:pPr>
            <a:r>
              <a:rPr lang="en-US"/>
              <a:t>BGOV and Salesforce</a:t>
            </a:r>
            <a:endParaRPr/>
          </a:p>
          <a:p>
            <a:pPr marL="1356238" lvl="2" indent="-313944">
              <a:buClr>
                <a:schemeClr val="dk1"/>
              </a:buClr>
              <a:buSzPts val="1400"/>
              <a:buChar char="■"/>
            </a:pPr>
            <a:r>
              <a:rPr lang="en-US"/>
              <a:t>got to market faster, got revenue faster</a:t>
            </a:r>
            <a:endParaRPr/>
          </a:p>
          <a:p>
            <a:pPr marL="1356238" lvl="2" indent="-313944">
              <a:buClr>
                <a:schemeClr val="dk1"/>
              </a:buClr>
              <a:buSzPts val="1400"/>
              <a:buChar char="■"/>
            </a:pPr>
            <a:r>
              <a:rPr lang="en-US"/>
              <a:t>but total cost of ownership was way higher b/c of customization needed, changing licensing requirements, database costs, etc</a:t>
            </a:r>
            <a:endParaRPr/>
          </a:p>
          <a:p>
            <a:pPr marL="904159" lvl="1" indent="-313944">
              <a:lnSpc>
                <a:spcPct val="107916"/>
              </a:lnSpc>
              <a:buClr>
                <a:schemeClr val="dk1"/>
              </a:buClr>
              <a:buSzPts val="1400"/>
              <a:buFont typeface="Times New Roman"/>
              <a:buChar char="○"/>
            </a:pPr>
            <a:r>
              <a:rPr lang="en-US" sz="1100">
                <a:solidFill>
                  <a:srgbClr val="1D1C1D"/>
                </a:solidFill>
                <a:highlight>
                  <a:srgbClr val="F8F8F8"/>
                </a:highlight>
                <a:latin typeface="Arial"/>
                <a:ea typeface="Arial"/>
                <a:cs typeface="Arial"/>
                <a:sym typeface="Arial"/>
              </a:rPr>
              <a:t>North Star" defined and desired outcomes are listed that are not vague, but rather specific. Including these will help contractors shape proposals that are technically sound and address the issues head on and position contractors well for a fair evaluation that is one to one with expectations. </a:t>
            </a:r>
            <a:endParaRPr sz="1100">
              <a:solidFill>
                <a:srgbClr val="1D1C1D"/>
              </a:solidFill>
              <a:highlight>
                <a:srgbClr val="F8F8F8"/>
              </a:highlight>
              <a:latin typeface="Arial"/>
              <a:ea typeface="Arial"/>
              <a:cs typeface="Arial"/>
              <a:sym typeface="Arial"/>
            </a:endParaRPr>
          </a:p>
          <a:p>
            <a:pPr marL="904159" lvl="1" indent="-313944">
              <a:lnSpc>
                <a:spcPct val="107916"/>
              </a:lnSpc>
              <a:buClr>
                <a:schemeClr val="dk1"/>
              </a:buClr>
              <a:buSzPts val="1400"/>
              <a:buFont typeface="Times New Roman"/>
              <a:buChar char="○"/>
            </a:pPr>
            <a:r>
              <a:rPr lang="en-US" sz="1100">
                <a:solidFill>
                  <a:srgbClr val="1D1C1D"/>
                </a:solidFill>
                <a:highlight>
                  <a:srgbClr val="F8F8F8"/>
                </a:highlight>
                <a:latin typeface="Arial"/>
                <a:ea typeface="Arial"/>
                <a:cs typeface="Arial"/>
                <a:sym typeface="Arial"/>
              </a:rPr>
              <a:t>Regarding software, including a list of software that is currently being used would be helpful so that we do not play a guessing game and can actually answer to the optimization of what is being used currently or offer a better (maybe even less costly) solution.  Ensuring that the tech stack in consistently included in the RFPs so that contractors can fully make a decision on whether the product is something that is within the contractor's wheelhouse.</a:t>
            </a:r>
            <a:endParaRPr/>
          </a:p>
          <a:p>
            <a:pPr marL="452079" indent="-313944">
              <a:buClr>
                <a:schemeClr val="dk1"/>
              </a:buClr>
              <a:buSzPts val="1400"/>
              <a:buChar char="●"/>
            </a:pPr>
            <a:r>
              <a:rPr lang="en-US"/>
              <a:t>Show don’t tell</a:t>
            </a:r>
            <a:endParaRPr/>
          </a:p>
          <a:p>
            <a:pPr marL="904159" lvl="1" indent="-313944">
              <a:buClr>
                <a:schemeClr val="dk1"/>
              </a:buClr>
              <a:buSzPts val="1400"/>
              <a:buChar char="○"/>
            </a:pPr>
            <a:r>
              <a:rPr lang="en-US"/>
              <a:t>If you can’t make it quantitative, consider a different type of procurement.  - do a very brief proposal mainly focused on past performance and company experience and then do a design challenge for example.</a:t>
            </a:r>
            <a:endParaRPr/>
          </a:p>
          <a:p>
            <a:pPr marL="904159" lvl="1" indent="-313944">
              <a:lnSpc>
                <a:spcPct val="107916"/>
              </a:lnSpc>
              <a:buClr>
                <a:schemeClr val="dk1"/>
              </a:buClr>
              <a:buSzPts val="1400"/>
              <a:buChar char="○"/>
            </a:pPr>
            <a:r>
              <a:rPr lang="en-US">
                <a:solidFill>
                  <a:srgbClr val="1F2328"/>
                </a:solidFill>
                <a:highlight>
                  <a:srgbClr val="FFFFFF"/>
                </a:highlight>
                <a:latin typeface="Arial"/>
                <a:ea typeface="Arial"/>
                <a:cs typeface="Arial"/>
                <a:sym typeface="Arial"/>
              </a:rPr>
              <a:t> “show, not tell” in a 3 minute video on the vendor’s process for solving complex problems and then a 4-hour technical challenge demonstrating their process and shipping working code.</a:t>
            </a:r>
            <a:endParaRPr/>
          </a:p>
          <a:p>
            <a:pPr>
              <a:buClr>
                <a:schemeClr val="dk1"/>
              </a:buClr>
            </a:pPr>
            <a:endParaRPr/>
          </a:p>
          <a:p>
            <a:pPr>
              <a:buClr>
                <a:schemeClr val="dk1"/>
              </a:buClr>
            </a:pPr>
            <a:endParaRPr/>
          </a:p>
          <a:p>
            <a:pPr>
              <a:buClr>
                <a:schemeClr val="dk1"/>
              </a:buClr>
            </a:pPr>
            <a:r>
              <a:rPr lang="en-US"/>
              <a:t>Constraints</a:t>
            </a:r>
            <a:endParaRPr/>
          </a:p>
          <a:p>
            <a:pPr marL="452079"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Tell us what your constraints are - we don’t always understand your constraints just like you don’t understand our constraints</a:t>
            </a:r>
            <a:endParaRPr sz="1100">
              <a:solidFill>
                <a:srgbClr val="1D1C1D"/>
              </a:solidFill>
              <a:highlight>
                <a:srgbClr val="F8F8F8"/>
              </a:highlight>
              <a:latin typeface="Arial"/>
              <a:ea typeface="Arial"/>
              <a:cs typeface="Arial"/>
              <a:sym typeface="Arial"/>
            </a:endParaRPr>
          </a:p>
          <a:p>
            <a:pPr>
              <a:buClr>
                <a:schemeClr val="dk1"/>
              </a:buClr>
            </a:pPr>
            <a:endParaRPr sz="1100">
              <a:solidFill>
                <a:srgbClr val="1D1C1D"/>
              </a:solidFill>
              <a:highlight>
                <a:srgbClr val="F8F8F8"/>
              </a:highlight>
              <a:latin typeface="Arial"/>
              <a:ea typeface="Arial"/>
              <a:cs typeface="Arial"/>
              <a:sym typeface="Arial"/>
            </a:endParaRPr>
          </a:p>
          <a:p>
            <a:pPr>
              <a:buClr>
                <a:schemeClr val="dk1"/>
              </a:buClr>
            </a:pPr>
            <a:r>
              <a:rPr lang="en-US" sz="1100">
                <a:solidFill>
                  <a:srgbClr val="1D1C1D"/>
                </a:solidFill>
                <a:highlight>
                  <a:srgbClr val="F8F8F8"/>
                </a:highlight>
                <a:latin typeface="Arial"/>
                <a:ea typeface="Arial"/>
                <a:cs typeface="Arial"/>
                <a:sym typeface="Arial"/>
              </a:rPr>
              <a:t>Avoid protests, industry hates protests too</a:t>
            </a:r>
            <a:endParaRPr sz="1100">
              <a:solidFill>
                <a:srgbClr val="1D1C1D"/>
              </a:solidFill>
              <a:highlight>
                <a:srgbClr val="F8F8F8"/>
              </a:highlight>
              <a:latin typeface="Arial"/>
              <a:ea typeface="Arial"/>
              <a:cs typeface="Arial"/>
              <a:sym typeface="Arial"/>
            </a:endParaRPr>
          </a:p>
          <a:p>
            <a:pPr>
              <a:buClr>
                <a:schemeClr val="dk1"/>
              </a:buClr>
            </a:pPr>
            <a:endParaRPr sz="1100">
              <a:solidFill>
                <a:srgbClr val="1D1C1D"/>
              </a:solidFill>
              <a:highlight>
                <a:srgbClr val="F8F8F8"/>
              </a:highlight>
              <a:latin typeface="Arial"/>
              <a:ea typeface="Arial"/>
              <a:cs typeface="Arial"/>
              <a:sym typeface="Arial"/>
            </a:endParaRPr>
          </a:p>
          <a:p>
            <a:pPr marL="452079" indent="-295107">
              <a:lnSpc>
                <a:spcPct val="115000"/>
              </a:lnSpc>
              <a:buClr>
                <a:srgbClr val="222222"/>
              </a:buClr>
              <a:buSzPts val="1100"/>
              <a:buChar char="●"/>
            </a:pPr>
            <a:endParaRPr sz="1100">
              <a:solidFill>
                <a:srgbClr val="1D1C1D"/>
              </a:solidFill>
              <a:highlight>
                <a:srgbClr val="F8F8F8"/>
              </a:highlight>
              <a:latin typeface="Arial"/>
              <a:ea typeface="Arial"/>
              <a:cs typeface="Arial"/>
              <a:sym typeface="Arial"/>
            </a:endParaRPr>
          </a:p>
          <a:p>
            <a:pPr>
              <a:buClr>
                <a:schemeClr val="dk1"/>
              </a:buClr>
            </a:pPr>
            <a:endParaRPr sz="1100">
              <a:solidFill>
                <a:srgbClr val="1D1C1D"/>
              </a:solidFill>
              <a:highlight>
                <a:srgbClr val="F8F8F8"/>
              </a:highlight>
              <a:latin typeface="Arial"/>
              <a:ea typeface="Arial"/>
              <a:cs typeface="Arial"/>
              <a:sym typeface="Arial"/>
            </a:endParaRPr>
          </a:p>
          <a:p>
            <a:pPr marL="678119" lvl="1" indent="-301386">
              <a:lnSpc>
                <a:spcPct val="107916"/>
              </a:lnSpc>
              <a:buClr>
                <a:schemeClr val="dk1"/>
              </a:buClr>
              <a:buSzPts val="1200"/>
              <a:buFont typeface="Times New Roman"/>
              <a:buAutoNum type="alphaLcPeriod"/>
            </a:pPr>
            <a:r>
              <a:rPr lang="en-US" b="1">
                <a:latin typeface="Times New Roman"/>
                <a:ea typeface="Times New Roman"/>
                <a:cs typeface="Times New Roman"/>
                <a:sym typeface="Times New Roman"/>
              </a:rPr>
              <a:t>Section M (Evaluation Criteria) – 10 minutes </a:t>
            </a:r>
            <a:r>
              <a:rPr lang="en-US" b="1">
                <a:solidFill>
                  <a:srgbClr val="FF0000"/>
                </a:solidFill>
                <a:latin typeface="Times New Roman"/>
                <a:ea typeface="Times New Roman"/>
                <a:cs typeface="Times New Roman"/>
                <a:sym typeface="Times New Roman"/>
              </a:rPr>
              <a:t>(Donald and Kishore)</a:t>
            </a:r>
            <a:endParaRPr b="1">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a:latin typeface="Times New Roman"/>
                <a:ea typeface="Times New Roman"/>
                <a:cs typeface="Times New Roman"/>
                <a:sym typeface="Times New Roman"/>
              </a:rPr>
              <a:t>Technical Factors</a:t>
            </a:r>
            <a:endParaRPr>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a:latin typeface="Times New Roman"/>
                <a:ea typeface="Times New Roman"/>
                <a:cs typeface="Times New Roman"/>
                <a:sym typeface="Times New Roman"/>
              </a:rPr>
              <a:t>Management Approach Factor</a:t>
            </a:r>
            <a:endParaRPr>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a:latin typeface="Times New Roman"/>
                <a:ea typeface="Times New Roman"/>
                <a:cs typeface="Times New Roman"/>
                <a:sym typeface="Times New Roman"/>
              </a:rPr>
              <a:t>Past Experience or Corporate Experience</a:t>
            </a:r>
            <a:endParaRPr>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a:latin typeface="Times New Roman"/>
                <a:ea typeface="Times New Roman"/>
                <a:cs typeface="Times New Roman"/>
                <a:sym typeface="Times New Roman"/>
              </a:rPr>
              <a:t>Personnel</a:t>
            </a:r>
            <a:endParaRPr>
              <a:latin typeface="Times New Roman"/>
              <a:ea typeface="Times New Roman"/>
              <a:cs typeface="Times New Roman"/>
              <a:sym typeface="Times New Roman"/>
            </a:endParaRPr>
          </a:p>
          <a:p>
            <a:pPr marL="1356238"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Impact of procurement delay on ability to keep key personnel</a:t>
            </a:r>
            <a:endParaRPr>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a:latin typeface="Times New Roman"/>
                <a:ea typeface="Times New Roman"/>
                <a:cs typeface="Times New Roman"/>
                <a:sym typeface="Times New Roman"/>
              </a:rPr>
              <a:t>Best Value Trade Off Analysis</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What does technically acceptable mean?</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What does “considerably more” mean?</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How will you trade off? </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How do you measure value?</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Objective v. subjective criteria</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Importance of Debrief to explain how decision was made. Companies protest when they can’t understand it or make sense of it. </a:t>
            </a:r>
            <a:endParaRPr>
              <a:latin typeface="Times New Roman"/>
              <a:ea typeface="Times New Roman"/>
              <a:cs typeface="Times New Roman"/>
              <a:sym typeface="Times New Roman"/>
            </a:endParaRPr>
          </a:p>
          <a:p>
            <a:pPr marL="904159" indent="-301386">
              <a:lnSpc>
                <a:spcPct val="107916"/>
              </a:lnSpc>
              <a:buClr>
                <a:schemeClr val="dk1"/>
              </a:buClr>
              <a:buSzPts val="1200"/>
              <a:buFont typeface="Noto Sans Symbols"/>
              <a:buChar char="●"/>
            </a:pPr>
            <a:r>
              <a:rPr lang="en-US">
                <a:latin typeface="Times New Roman"/>
                <a:ea typeface="Times New Roman"/>
                <a:cs typeface="Times New Roman"/>
                <a:sym typeface="Times New Roman"/>
              </a:rPr>
              <a:t>Provides examples from RFPs to show differences</a:t>
            </a:r>
            <a:endParaRPr>
              <a:latin typeface="Times New Roman"/>
              <a:ea typeface="Times New Roman"/>
              <a:cs typeface="Times New Roman"/>
              <a:sym typeface="Times New Roman"/>
            </a:endParaRPr>
          </a:p>
          <a:p>
            <a:pPr>
              <a:buClr>
                <a:schemeClr val="dk1"/>
              </a:buClr>
            </a:pPr>
            <a:endParaRPr sz="1100">
              <a:solidFill>
                <a:srgbClr val="1D1C1D"/>
              </a:solidFill>
              <a:highlight>
                <a:srgbClr val="F8F8F8"/>
              </a:highlight>
              <a:latin typeface="Arial"/>
              <a:ea typeface="Arial"/>
              <a:cs typeface="Arial"/>
              <a:sym typeface="Arial"/>
            </a:endParaRPr>
          </a:p>
          <a:p>
            <a:pPr>
              <a:buClr>
                <a:schemeClr val="dk1"/>
              </a:buClr>
            </a:pPr>
            <a:endParaRPr/>
          </a:p>
          <a:p>
            <a:endParaRPr b="1">
              <a:latin typeface="Times New Roman"/>
              <a:ea typeface="Times New Roman"/>
              <a:cs typeface="Times New Roman"/>
              <a:sym typeface="Times New Roman"/>
            </a:endParaRPr>
          </a:p>
        </p:txBody>
      </p:sp>
      <p:sp>
        <p:nvSpPr>
          <p:cNvPr id="106" name="Google Shape;106;g26185f40623_0_35:notes"/>
          <p:cNvSpPr txBox="1">
            <a:spLocks noGrp="1"/>
          </p:cNvSpPr>
          <p:nvPr>
            <p:ph type="sldNum" idx="12"/>
          </p:nvPr>
        </p:nvSpPr>
        <p:spPr>
          <a:xfrm>
            <a:off x="3919459" y="8743369"/>
            <a:ext cx="2998419" cy="461925"/>
          </a:xfrm>
          <a:prstGeom prst="rect">
            <a:avLst/>
          </a:prstGeom>
          <a:noFill/>
          <a:ln>
            <a:noFill/>
          </a:ln>
        </p:spPr>
        <p:txBody>
          <a:bodyPr spcFirstLastPara="1" wrap="square" lIns="92131" tIns="46053" rIns="92131" bIns="46053" anchor="b" anchorCtr="0">
            <a:noAutofit/>
          </a:bodyPr>
          <a:lstStyle/>
          <a:p>
            <a:fld id="{00000000-1234-1234-1234-123412341234}" type="slidenum">
              <a:rPr lang="en-US"/>
              <a:pPr/>
              <a:t>28</a:t>
            </a:fld>
            <a:endParaRPr/>
          </a:p>
        </p:txBody>
      </p:sp>
    </p:spTree>
    <p:extLst>
      <p:ext uri="{BB962C8B-B14F-4D97-AF65-F5344CB8AC3E}">
        <p14:creationId xmlns:p14="http://schemas.microsoft.com/office/powerpoint/2010/main" val="167056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6185f40623_0_35:notes"/>
          <p:cNvSpPr>
            <a:spLocks noGrp="1" noRot="1" noChangeAspect="1"/>
          </p:cNvSpPr>
          <p:nvPr>
            <p:ph type="sldImg" idx="2"/>
          </p:nvPr>
        </p:nvSpPr>
        <p:spPr>
          <a:xfrm>
            <a:off x="700088" y="1150938"/>
            <a:ext cx="5519737" cy="3105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26185f40623_0_35:notes"/>
          <p:cNvSpPr txBox="1">
            <a:spLocks noGrp="1"/>
          </p:cNvSpPr>
          <p:nvPr>
            <p:ph type="body" idx="1"/>
          </p:nvPr>
        </p:nvSpPr>
        <p:spPr>
          <a:xfrm>
            <a:off x="691952" y="4430015"/>
            <a:ext cx="5535496" cy="3624700"/>
          </a:xfrm>
          <a:prstGeom prst="rect">
            <a:avLst/>
          </a:prstGeom>
          <a:noFill/>
          <a:ln>
            <a:noFill/>
          </a:ln>
        </p:spPr>
        <p:txBody>
          <a:bodyPr spcFirstLastPara="1" wrap="square" lIns="92131" tIns="46053" rIns="92131" bIns="46053" anchor="t" anchorCtr="0">
            <a:noAutofit/>
          </a:bodyPr>
          <a:lstStyle/>
          <a:p>
            <a:pPr>
              <a:lnSpc>
                <a:spcPct val="115000"/>
              </a:lnSpc>
              <a:buClr>
                <a:schemeClr val="dk1"/>
              </a:buClr>
              <a:buSzPts val="1100"/>
            </a:pPr>
            <a:r>
              <a:rPr lang="en-US" sz="1100">
                <a:solidFill>
                  <a:srgbClr val="222222"/>
                </a:solidFill>
                <a:highlight>
                  <a:srgbClr val="FFFFFF"/>
                </a:highlight>
                <a:latin typeface="Arial"/>
                <a:ea typeface="Arial"/>
                <a:cs typeface="Arial"/>
                <a:sym typeface="Arial"/>
              </a:rPr>
              <a:t>Best value starts at the end</a:t>
            </a:r>
            <a:endParaRPr sz="1100">
              <a:solidFill>
                <a:srgbClr val="222222"/>
              </a:solidFill>
              <a:highlight>
                <a:srgbClr val="FFFFFF"/>
              </a:highlight>
              <a:latin typeface="Arial"/>
              <a:ea typeface="Arial"/>
              <a:cs typeface="Arial"/>
              <a:sym typeface="Arial"/>
            </a:endParaRPr>
          </a:p>
          <a:p>
            <a:pPr marL="452079"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How will the TEP make decisions?</a:t>
            </a:r>
            <a:endParaRPr sz="1100">
              <a:solidFill>
                <a:srgbClr val="222222"/>
              </a:solidFill>
              <a:highlight>
                <a:srgbClr val="FFFFFF"/>
              </a:highlight>
              <a:latin typeface="Arial"/>
              <a:ea typeface="Arial"/>
              <a:cs typeface="Arial"/>
              <a:sym typeface="Arial"/>
            </a:endParaRPr>
          </a:p>
          <a:p>
            <a:pPr marL="452079"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Making it clear how you will make the tradeoffs - what does technically acceptable mean? </a:t>
            </a:r>
            <a:endParaRPr sz="1100">
              <a:solidFill>
                <a:srgbClr val="222222"/>
              </a:solidFill>
              <a:highlight>
                <a:srgbClr val="FFFFFF"/>
              </a:highlight>
              <a:latin typeface="Arial"/>
              <a:ea typeface="Arial"/>
              <a:cs typeface="Arial"/>
              <a:sym typeface="Arial"/>
            </a:endParaRPr>
          </a:p>
          <a:p>
            <a:pPr marL="904159" lvl="1"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Start from the end - figure out how the TEP will score the proposals and then write the RFP based on that.  </a:t>
            </a:r>
            <a:endParaRPr sz="1100">
              <a:solidFill>
                <a:srgbClr val="222222"/>
              </a:solidFill>
              <a:highlight>
                <a:srgbClr val="FFFFFF"/>
              </a:highlight>
              <a:latin typeface="Arial"/>
              <a:ea typeface="Arial"/>
              <a:cs typeface="Arial"/>
              <a:sym typeface="Arial"/>
            </a:endParaRPr>
          </a:p>
          <a:p>
            <a:pPr marL="904159" lvl="1"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“Considerably more” - Tech is considerably more important than price—-ok, how much more important?  How would you respond to that?   </a:t>
            </a:r>
            <a:r>
              <a:rPr lang="en-US"/>
              <a:t>Be very specific on the evaluation criteria</a:t>
            </a:r>
            <a:endParaRPr sz="1100">
              <a:solidFill>
                <a:srgbClr val="222222"/>
              </a:solidFill>
              <a:highlight>
                <a:srgbClr val="FFFFFF"/>
              </a:highlight>
              <a:latin typeface="Arial"/>
              <a:ea typeface="Arial"/>
              <a:cs typeface="Arial"/>
              <a:sym typeface="Arial"/>
            </a:endParaRPr>
          </a:p>
          <a:p>
            <a:pPr marL="904159" lvl="1"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How will you explain your decision-making process to others in the agency, to GAO, to the vendors?</a:t>
            </a:r>
            <a:endParaRPr sz="1100">
              <a:solidFill>
                <a:srgbClr val="222222"/>
              </a:solidFill>
              <a:highlight>
                <a:srgbClr val="FFFFFF"/>
              </a:highlight>
              <a:latin typeface="Arial"/>
              <a:ea typeface="Arial"/>
              <a:cs typeface="Arial"/>
              <a:sym typeface="Arial"/>
            </a:endParaRPr>
          </a:p>
          <a:p>
            <a:pPr marL="904159" lvl="1"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We also see it say considerably more than price, but price will be considered….signal that we need to lower prices, which typically means lower quality</a:t>
            </a:r>
            <a:endParaRPr sz="1100">
              <a:solidFill>
                <a:srgbClr val="222222"/>
              </a:solidFill>
              <a:highlight>
                <a:srgbClr val="FFFFFF"/>
              </a:highlight>
              <a:latin typeface="Arial"/>
              <a:ea typeface="Arial"/>
              <a:cs typeface="Arial"/>
              <a:sym typeface="Arial"/>
            </a:endParaRPr>
          </a:p>
          <a:p>
            <a:pPr marL="452079" indent="-295107">
              <a:buClr>
                <a:srgbClr val="222222"/>
              </a:buClr>
              <a:buSzPts val="1100"/>
              <a:buChar char="●"/>
            </a:pPr>
            <a:r>
              <a:rPr lang="en-US" sz="1100">
                <a:solidFill>
                  <a:srgbClr val="1D1C1D"/>
                </a:solidFill>
                <a:highlight>
                  <a:srgbClr val="F8F8F8"/>
                </a:highlight>
                <a:latin typeface="Arial"/>
                <a:ea typeface="Arial"/>
                <a:cs typeface="Arial"/>
                <a:sym typeface="Arial"/>
              </a:rPr>
              <a:t>for Best Value we need to talk about Corp Ex and PP. For them to feel like they are getting the best value we need to ensure they understand the vendor has the experience needed to complete the program.</a:t>
            </a:r>
            <a:endParaRPr sz="1100">
              <a:solidFill>
                <a:srgbClr val="222222"/>
              </a:solidFill>
              <a:highlight>
                <a:srgbClr val="FFFFFF"/>
              </a:highlight>
              <a:latin typeface="Arial"/>
              <a:ea typeface="Arial"/>
              <a:cs typeface="Arial"/>
              <a:sym typeface="Arial"/>
            </a:endParaRPr>
          </a:p>
          <a:p>
            <a:pPr>
              <a:buClr>
                <a:schemeClr val="dk1"/>
              </a:buClr>
            </a:pPr>
            <a:endParaRPr/>
          </a:p>
          <a:p>
            <a:pPr>
              <a:buClr>
                <a:schemeClr val="dk1"/>
              </a:buClr>
            </a:pPr>
            <a:r>
              <a:rPr lang="en-US"/>
              <a:t>Quantitative  - </a:t>
            </a:r>
            <a:endParaRPr/>
          </a:p>
          <a:p>
            <a:pPr marL="452079" indent="-313944">
              <a:buClr>
                <a:schemeClr val="dk1"/>
              </a:buClr>
              <a:buSzPts val="1400"/>
              <a:buChar char="●"/>
            </a:pPr>
            <a:r>
              <a:rPr lang="en-US"/>
              <a:t>if the only thing that the contractors can quantify is price, then it essentially becomes LPTA</a:t>
            </a:r>
            <a:endParaRPr/>
          </a:p>
          <a:p>
            <a:pPr marL="452079" indent="-313944">
              <a:buClr>
                <a:schemeClr val="dk1"/>
              </a:buClr>
              <a:buSzPts val="1400"/>
              <a:buChar char="●"/>
            </a:pPr>
            <a:r>
              <a:rPr lang="en-US"/>
              <a:t>Baynard Institute</a:t>
            </a:r>
            <a:endParaRPr/>
          </a:p>
          <a:p>
            <a:pPr marL="452079" indent="-313944">
              <a:buClr>
                <a:schemeClr val="dk1"/>
              </a:buClr>
              <a:buSzPts val="1400"/>
              <a:buChar char="●"/>
            </a:pPr>
            <a:r>
              <a:rPr lang="en-US"/>
              <a:t>This goes both ways.  —- Also, did the vendor provide quantitative examples to you?  3 vendors can provide 3 different ways to solve a problem—how are you going to evaluate that?  Did they tell you how, specifically with numbers or a business model, their solution is better.  For example, Lower cost of ownership.  Customer software development vs something like Salesforce.  </a:t>
            </a:r>
            <a:endParaRPr/>
          </a:p>
          <a:p>
            <a:pPr marL="904159" lvl="1" indent="-313944">
              <a:buClr>
                <a:schemeClr val="dk1"/>
              </a:buClr>
              <a:buSzPts val="1400"/>
              <a:buChar char="○"/>
            </a:pPr>
            <a:r>
              <a:rPr lang="en-US"/>
              <a:t>BGOV and Salesforce</a:t>
            </a:r>
            <a:endParaRPr/>
          </a:p>
          <a:p>
            <a:pPr marL="1356238" lvl="2" indent="-313944">
              <a:buClr>
                <a:schemeClr val="dk1"/>
              </a:buClr>
              <a:buSzPts val="1400"/>
              <a:buChar char="■"/>
            </a:pPr>
            <a:r>
              <a:rPr lang="en-US"/>
              <a:t>got to market faster, got revenue faster</a:t>
            </a:r>
            <a:endParaRPr/>
          </a:p>
          <a:p>
            <a:pPr marL="1356238" lvl="2" indent="-313944">
              <a:buClr>
                <a:schemeClr val="dk1"/>
              </a:buClr>
              <a:buSzPts val="1400"/>
              <a:buChar char="■"/>
            </a:pPr>
            <a:r>
              <a:rPr lang="en-US"/>
              <a:t>but total cost of ownership was way higher b/c of customization needed, changing licensing requirements, database costs, etc</a:t>
            </a:r>
            <a:endParaRPr/>
          </a:p>
          <a:p>
            <a:pPr marL="904159" lvl="1" indent="-313944">
              <a:lnSpc>
                <a:spcPct val="107916"/>
              </a:lnSpc>
              <a:buClr>
                <a:schemeClr val="dk1"/>
              </a:buClr>
              <a:buSzPts val="1400"/>
              <a:buFont typeface="Times New Roman"/>
              <a:buChar char="○"/>
            </a:pPr>
            <a:r>
              <a:rPr lang="en-US" sz="1100">
                <a:solidFill>
                  <a:srgbClr val="1D1C1D"/>
                </a:solidFill>
                <a:highlight>
                  <a:srgbClr val="F8F8F8"/>
                </a:highlight>
                <a:latin typeface="Arial"/>
                <a:ea typeface="Arial"/>
                <a:cs typeface="Arial"/>
                <a:sym typeface="Arial"/>
              </a:rPr>
              <a:t>North Star" defined and desired outcomes are listed that are not vague, but rather specific. Including these will help contractors shape proposals that are technically sound and address the issues head on and position contractors well for a fair evaluation that is one to one with expectations. </a:t>
            </a:r>
            <a:endParaRPr sz="1100">
              <a:solidFill>
                <a:srgbClr val="1D1C1D"/>
              </a:solidFill>
              <a:highlight>
                <a:srgbClr val="F8F8F8"/>
              </a:highlight>
              <a:latin typeface="Arial"/>
              <a:ea typeface="Arial"/>
              <a:cs typeface="Arial"/>
              <a:sym typeface="Arial"/>
            </a:endParaRPr>
          </a:p>
          <a:p>
            <a:pPr marL="904159" lvl="1" indent="-313944">
              <a:lnSpc>
                <a:spcPct val="107916"/>
              </a:lnSpc>
              <a:buClr>
                <a:schemeClr val="dk1"/>
              </a:buClr>
              <a:buSzPts val="1400"/>
              <a:buFont typeface="Times New Roman"/>
              <a:buChar char="○"/>
            </a:pPr>
            <a:r>
              <a:rPr lang="en-US" sz="1100">
                <a:solidFill>
                  <a:srgbClr val="1D1C1D"/>
                </a:solidFill>
                <a:highlight>
                  <a:srgbClr val="F8F8F8"/>
                </a:highlight>
                <a:latin typeface="Arial"/>
                <a:ea typeface="Arial"/>
                <a:cs typeface="Arial"/>
                <a:sym typeface="Arial"/>
              </a:rPr>
              <a:t>Regarding software, including a list of software that is currently being used would be helpful so that we do not play a guessing game and can actually answer to the optimization of what is being used currently or offer a better (maybe even less costly) solution.  Ensuring that the tech stack in consistently included in the RFPs so that contractors can fully make a decision on whether the product is something that is within the contractor's wheelhouse.</a:t>
            </a:r>
            <a:endParaRPr/>
          </a:p>
          <a:p>
            <a:pPr marL="452079" indent="-313944">
              <a:buClr>
                <a:schemeClr val="dk1"/>
              </a:buClr>
              <a:buSzPts val="1400"/>
              <a:buChar char="●"/>
            </a:pPr>
            <a:r>
              <a:rPr lang="en-US"/>
              <a:t>Show don’t tell</a:t>
            </a:r>
            <a:endParaRPr/>
          </a:p>
          <a:p>
            <a:pPr marL="904159" lvl="1" indent="-313944">
              <a:buClr>
                <a:schemeClr val="dk1"/>
              </a:buClr>
              <a:buSzPts val="1400"/>
              <a:buChar char="○"/>
            </a:pPr>
            <a:r>
              <a:rPr lang="en-US"/>
              <a:t>If you can’t make it quantitative, consider a different type of procurement.  - do a very brief proposal mainly focused on past performance and company experience and then do a design challenge for example.</a:t>
            </a:r>
            <a:endParaRPr/>
          </a:p>
          <a:p>
            <a:pPr marL="904159" lvl="1" indent="-313944">
              <a:lnSpc>
                <a:spcPct val="107916"/>
              </a:lnSpc>
              <a:buClr>
                <a:schemeClr val="dk1"/>
              </a:buClr>
              <a:buSzPts val="1400"/>
              <a:buChar char="○"/>
            </a:pPr>
            <a:r>
              <a:rPr lang="en-US">
                <a:solidFill>
                  <a:srgbClr val="1F2328"/>
                </a:solidFill>
                <a:highlight>
                  <a:srgbClr val="FFFFFF"/>
                </a:highlight>
                <a:latin typeface="Arial"/>
                <a:ea typeface="Arial"/>
                <a:cs typeface="Arial"/>
                <a:sym typeface="Arial"/>
              </a:rPr>
              <a:t> “show, not tell” in a 3 minute video on the vendor’s process for solving complex problems and then a 4-hour technical challenge demonstrating their process and shipping working code.</a:t>
            </a:r>
            <a:endParaRPr/>
          </a:p>
          <a:p>
            <a:pPr>
              <a:buClr>
                <a:schemeClr val="dk1"/>
              </a:buClr>
            </a:pPr>
            <a:endParaRPr/>
          </a:p>
          <a:p>
            <a:pPr>
              <a:buClr>
                <a:schemeClr val="dk1"/>
              </a:buClr>
            </a:pPr>
            <a:endParaRPr/>
          </a:p>
          <a:p>
            <a:pPr>
              <a:buClr>
                <a:schemeClr val="dk1"/>
              </a:buClr>
            </a:pPr>
            <a:r>
              <a:rPr lang="en-US"/>
              <a:t>Constraints</a:t>
            </a:r>
            <a:endParaRPr/>
          </a:p>
          <a:p>
            <a:pPr marL="452079"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Tell us what your constraints are - we don’t always understand your constraints just like you don’t understand our constraints</a:t>
            </a:r>
            <a:endParaRPr sz="1100">
              <a:solidFill>
                <a:srgbClr val="1D1C1D"/>
              </a:solidFill>
              <a:highlight>
                <a:srgbClr val="F8F8F8"/>
              </a:highlight>
              <a:latin typeface="Arial"/>
              <a:ea typeface="Arial"/>
              <a:cs typeface="Arial"/>
              <a:sym typeface="Arial"/>
            </a:endParaRPr>
          </a:p>
          <a:p>
            <a:pPr>
              <a:buClr>
                <a:schemeClr val="dk1"/>
              </a:buClr>
            </a:pPr>
            <a:endParaRPr sz="1100">
              <a:solidFill>
                <a:srgbClr val="1D1C1D"/>
              </a:solidFill>
              <a:highlight>
                <a:srgbClr val="F8F8F8"/>
              </a:highlight>
              <a:latin typeface="Arial"/>
              <a:ea typeface="Arial"/>
              <a:cs typeface="Arial"/>
              <a:sym typeface="Arial"/>
            </a:endParaRPr>
          </a:p>
          <a:p>
            <a:pPr>
              <a:buClr>
                <a:schemeClr val="dk1"/>
              </a:buClr>
            </a:pPr>
            <a:r>
              <a:rPr lang="en-US" sz="1100">
                <a:solidFill>
                  <a:srgbClr val="1D1C1D"/>
                </a:solidFill>
                <a:highlight>
                  <a:srgbClr val="F8F8F8"/>
                </a:highlight>
                <a:latin typeface="Arial"/>
                <a:ea typeface="Arial"/>
                <a:cs typeface="Arial"/>
                <a:sym typeface="Arial"/>
              </a:rPr>
              <a:t>Avoid protests, industry hates protests too</a:t>
            </a:r>
            <a:endParaRPr sz="1100">
              <a:solidFill>
                <a:srgbClr val="1D1C1D"/>
              </a:solidFill>
              <a:highlight>
                <a:srgbClr val="F8F8F8"/>
              </a:highlight>
              <a:latin typeface="Arial"/>
              <a:ea typeface="Arial"/>
              <a:cs typeface="Arial"/>
              <a:sym typeface="Arial"/>
            </a:endParaRPr>
          </a:p>
          <a:p>
            <a:pPr>
              <a:buClr>
                <a:schemeClr val="dk1"/>
              </a:buClr>
            </a:pPr>
            <a:endParaRPr sz="1100">
              <a:solidFill>
                <a:srgbClr val="1D1C1D"/>
              </a:solidFill>
              <a:highlight>
                <a:srgbClr val="F8F8F8"/>
              </a:highlight>
              <a:latin typeface="Arial"/>
              <a:ea typeface="Arial"/>
              <a:cs typeface="Arial"/>
              <a:sym typeface="Arial"/>
            </a:endParaRPr>
          </a:p>
          <a:p>
            <a:pPr marL="452079" indent="-295107">
              <a:lnSpc>
                <a:spcPct val="115000"/>
              </a:lnSpc>
              <a:buClr>
                <a:srgbClr val="222222"/>
              </a:buClr>
              <a:buSzPts val="1100"/>
              <a:buChar char="●"/>
            </a:pPr>
            <a:endParaRPr sz="1100">
              <a:solidFill>
                <a:srgbClr val="1D1C1D"/>
              </a:solidFill>
              <a:highlight>
                <a:srgbClr val="F8F8F8"/>
              </a:highlight>
              <a:latin typeface="Arial"/>
              <a:ea typeface="Arial"/>
              <a:cs typeface="Arial"/>
              <a:sym typeface="Arial"/>
            </a:endParaRPr>
          </a:p>
          <a:p>
            <a:pPr>
              <a:buClr>
                <a:schemeClr val="dk1"/>
              </a:buClr>
            </a:pPr>
            <a:endParaRPr sz="1100">
              <a:solidFill>
                <a:srgbClr val="1D1C1D"/>
              </a:solidFill>
              <a:highlight>
                <a:srgbClr val="F8F8F8"/>
              </a:highlight>
              <a:latin typeface="Arial"/>
              <a:ea typeface="Arial"/>
              <a:cs typeface="Arial"/>
              <a:sym typeface="Arial"/>
            </a:endParaRPr>
          </a:p>
          <a:p>
            <a:pPr marL="678119" lvl="1" indent="-301386">
              <a:lnSpc>
                <a:spcPct val="107916"/>
              </a:lnSpc>
              <a:buClr>
                <a:schemeClr val="dk1"/>
              </a:buClr>
              <a:buSzPts val="1200"/>
              <a:buFont typeface="Times New Roman"/>
              <a:buAutoNum type="alphaLcPeriod"/>
            </a:pPr>
            <a:r>
              <a:rPr lang="en-US" b="1">
                <a:latin typeface="Times New Roman"/>
                <a:ea typeface="Times New Roman"/>
                <a:cs typeface="Times New Roman"/>
                <a:sym typeface="Times New Roman"/>
              </a:rPr>
              <a:t>Section M (Evaluation Criteria) – 10 minutes </a:t>
            </a:r>
            <a:r>
              <a:rPr lang="en-US" b="1">
                <a:solidFill>
                  <a:srgbClr val="FF0000"/>
                </a:solidFill>
                <a:latin typeface="Times New Roman"/>
                <a:ea typeface="Times New Roman"/>
                <a:cs typeface="Times New Roman"/>
                <a:sym typeface="Times New Roman"/>
              </a:rPr>
              <a:t>(Donald and Kishore)</a:t>
            </a:r>
            <a:endParaRPr b="1">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a:latin typeface="Times New Roman"/>
                <a:ea typeface="Times New Roman"/>
                <a:cs typeface="Times New Roman"/>
                <a:sym typeface="Times New Roman"/>
              </a:rPr>
              <a:t>Technical Factors</a:t>
            </a:r>
            <a:endParaRPr>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a:latin typeface="Times New Roman"/>
                <a:ea typeface="Times New Roman"/>
                <a:cs typeface="Times New Roman"/>
                <a:sym typeface="Times New Roman"/>
              </a:rPr>
              <a:t>Management Approach Factor</a:t>
            </a:r>
            <a:endParaRPr>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a:latin typeface="Times New Roman"/>
                <a:ea typeface="Times New Roman"/>
                <a:cs typeface="Times New Roman"/>
                <a:sym typeface="Times New Roman"/>
              </a:rPr>
              <a:t>Past Experience or Corporate Experience</a:t>
            </a:r>
            <a:endParaRPr>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a:latin typeface="Times New Roman"/>
                <a:ea typeface="Times New Roman"/>
                <a:cs typeface="Times New Roman"/>
                <a:sym typeface="Times New Roman"/>
              </a:rPr>
              <a:t>Personnel</a:t>
            </a:r>
            <a:endParaRPr>
              <a:latin typeface="Times New Roman"/>
              <a:ea typeface="Times New Roman"/>
              <a:cs typeface="Times New Roman"/>
              <a:sym typeface="Times New Roman"/>
            </a:endParaRPr>
          </a:p>
          <a:p>
            <a:pPr marL="1356238"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Impact of procurement delay on ability to keep key personnel</a:t>
            </a:r>
            <a:endParaRPr>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a:latin typeface="Times New Roman"/>
                <a:ea typeface="Times New Roman"/>
                <a:cs typeface="Times New Roman"/>
                <a:sym typeface="Times New Roman"/>
              </a:rPr>
              <a:t>Best Value Trade Off Analysis</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What does technically acceptable mean?</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What does “considerably more” mean?</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How will you trade off? </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How do you measure value?</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Objective v. subjective criteria</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Importance of Debrief to explain how decision was made. Companies protest when they can’t understand it or make sense of it. </a:t>
            </a:r>
            <a:endParaRPr>
              <a:latin typeface="Times New Roman"/>
              <a:ea typeface="Times New Roman"/>
              <a:cs typeface="Times New Roman"/>
              <a:sym typeface="Times New Roman"/>
            </a:endParaRPr>
          </a:p>
          <a:p>
            <a:pPr marL="904159" indent="-301386">
              <a:lnSpc>
                <a:spcPct val="107916"/>
              </a:lnSpc>
              <a:buClr>
                <a:schemeClr val="dk1"/>
              </a:buClr>
              <a:buSzPts val="1200"/>
              <a:buFont typeface="Noto Sans Symbols"/>
              <a:buChar char="●"/>
            </a:pPr>
            <a:r>
              <a:rPr lang="en-US">
                <a:latin typeface="Times New Roman"/>
                <a:ea typeface="Times New Roman"/>
                <a:cs typeface="Times New Roman"/>
                <a:sym typeface="Times New Roman"/>
              </a:rPr>
              <a:t>Provides examples from RFPs to show differences</a:t>
            </a:r>
            <a:endParaRPr>
              <a:latin typeface="Times New Roman"/>
              <a:ea typeface="Times New Roman"/>
              <a:cs typeface="Times New Roman"/>
              <a:sym typeface="Times New Roman"/>
            </a:endParaRPr>
          </a:p>
          <a:p>
            <a:pPr>
              <a:buClr>
                <a:schemeClr val="dk1"/>
              </a:buClr>
            </a:pPr>
            <a:endParaRPr sz="1100">
              <a:solidFill>
                <a:srgbClr val="1D1C1D"/>
              </a:solidFill>
              <a:highlight>
                <a:srgbClr val="F8F8F8"/>
              </a:highlight>
              <a:latin typeface="Arial"/>
              <a:ea typeface="Arial"/>
              <a:cs typeface="Arial"/>
              <a:sym typeface="Arial"/>
            </a:endParaRPr>
          </a:p>
          <a:p>
            <a:pPr>
              <a:buClr>
                <a:schemeClr val="dk1"/>
              </a:buClr>
            </a:pPr>
            <a:endParaRPr/>
          </a:p>
          <a:p>
            <a:endParaRPr b="1">
              <a:latin typeface="Times New Roman"/>
              <a:ea typeface="Times New Roman"/>
              <a:cs typeface="Times New Roman"/>
              <a:sym typeface="Times New Roman"/>
            </a:endParaRPr>
          </a:p>
        </p:txBody>
      </p:sp>
      <p:sp>
        <p:nvSpPr>
          <p:cNvPr id="106" name="Google Shape;106;g26185f40623_0_35:notes"/>
          <p:cNvSpPr txBox="1">
            <a:spLocks noGrp="1"/>
          </p:cNvSpPr>
          <p:nvPr>
            <p:ph type="sldNum" idx="12"/>
          </p:nvPr>
        </p:nvSpPr>
        <p:spPr>
          <a:xfrm>
            <a:off x="3919459" y="8743369"/>
            <a:ext cx="2998419" cy="461925"/>
          </a:xfrm>
          <a:prstGeom prst="rect">
            <a:avLst/>
          </a:prstGeom>
          <a:noFill/>
          <a:ln>
            <a:noFill/>
          </a:ln>
        </p:spPr>
        <p:txBody>
          <a:bodyPr spcFirstLastPara="1" wrap="square" lIns="92131" tIns="46053" rIns="92131" bIns="46053" anchor="b" anchorCtr="0">
            <a:noAutofit/>
          </a:bodyPr>
          <a:lstStyle/>
          <a:p>
            <a:fld id="{00000000-1234-1234-1234-123412341234}" type="slidenum">
              <a:rPr lang="en-US"/>
              <a:pPr/>
              <a:t>29</a:t>
            </a:fld>
            <a:endParaRPr/>
          </a:p>
        </p:txBody>
      </p:sp>
    </p:spTree>
    <p:extLst>
      <p:ext uri="{BB962C8B-B14F-4D97-AF65-F5344CB8AC3E}">
        <p14:creationId xmlns:p14="http://schemas.microsoft.com/office/powerpoint/2010/main" val="3553632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04159">
              <a:defRPr/>
            </a:pPr>
            <a:fld id="{600E3E93-2D75-43FA-86D9-BBF8ADA6600C}" type="slidenum">
              <a:rPr lang="en-US">
                <a:solidFill>
                  <a:prstClr val="black"/>
                </a:solidFill>
                <a:latin typeface="Calibri" panose="020F0502020204030204"/>
              </a:rPr>
              <a:pPr defTabSz="904159">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94290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04159">
              <a:defRPr/>
            </a:pPr>
            <a:fld id="{600E3E93-2D75-43FA-86D9-BBF8ADA6600C}" type="slidenum">
              <a:rPr lang="en-US">
                <a:solidFill>
                  <a:prstClr val="black"/>
                </a:solidFill>
                <a:latin typeface="Calibri" panose="020F0502020204030204"/>
              </a:rPr>
              <a:pPr defTabSz="904159">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874125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04159">
              <a:defRPr/>
            </a:pPr>
            <a:fld id="{600E3E93-2D75-43FA-86D9-BBF8ADA6600C}" type="slidenum">
              <a:rPr lang="en-US">
                <a:solidFill>
                  <a:prstClr val="black"/>
                </a:solidFill>
                <a:latin typeface="Calibri" panose="020F0502020204030204"/>
              </a:rPr>
              <a:pPr defTabSz="904159">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75865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04159">
              <a:defRPr/>
            </a:pPr>
            <a:fld id="{600E3E93-2D75-43FA-86D9-BBF8ADA6600C}" type="slidenum">
              <a:rPr lang="en-US">
                <a:solidFill>
                  <a:prstClr val="black"/>
                </a:solidFill>
                <a:latin typeface="Calibri" panose="020F0502020204030204"/>
              </a:rPr>
              <a:pPr defTabSz="904159">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22019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04159">
              <a:defRPr/>
            </a:pPr>
            <a:fld id="{600E3E93-2D75-43FA-86D9-BBF8ADA6600C}" type="slidenum">
              <a:rPr lang="en-US">
                <a:solidFill>
                  <a:prstClr val="black"/>
                </a:solidFill>
                <a:latin typeface="Calibri" panose="020F0502020204030204"/>
              </a:rPr>
              <a:pPr defTabSz="904159">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2134632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04159">
              <a:defRPr/>
            </a:pPr>
            <a:fld id="{600E3E93-2D75-43FA-86D9-BBF8ADA6600C}" type="slidenum">
              <a:rPr lang="en-US">
                <a:solidFill>
                  <a:prstClr val="black"/>
                </a:solidFill>
                <a:latin typeface="Calibri" panose="020F0502020204030204"/>
              </a:rPr>
              <a:pPr defTabSz="904159">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326401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17FDD-03B1-7143-82DE-F9BCF0A7EC50}" type="slidenum">
              <a:rPr lang="en-US" smtClean="0"/>
              <a:t>6</a:t>
            </a:fld>
            <a:endParaRPr lang="en-US"/>
          </a:p>
        </p:txBody>
      </p:sp>
    </p:spTree>
    <p:extLst>
      <p:ext uri="{BB962C8B-B14F-4D97-AF65-F5344CB8AC3E}">
        <p14:creationId xmlns:p14="http://schemas.microsoft.com/office/powerpoint/2010/main" val="2639085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6185f40623_0_35:notes"/>
          <p:cNvSpPr>
            <a:spLocks noGrp="1" noRot="1" noChangeAspect="1"/>
          </p:cNvSpPr>
          <p:nvPr>
            <p:ph type="sldImg" idx="2"/>
          </p:nvPr>
        </p:nvSpPr>
        <p:spPr>
          <a:xfrm>
            <a:off x="700088" y="1150938"/>
            <a:ext cx="5519737" cy="3105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26185f40623_0_35:notes"/>
          <p:cNvSpPr txBox="1">
            <a:spLocks noGrp="1"/>
          </p:cNvSpPr>
          <p:nvPr>
            <p:ph type="body" idx="1"/>
          </p:nvPr>
        </p:nvSpPr>
        <p:spPr>
          <a:xfrm>
            <a:off x="691952" y="4430015"/>
            <a:ext cx="5535496" cy="3624700"/>
          </a:xfrm>
          <a:prstGeom prst="rect">
            <a:avLst/>
          </a:prstGeom>
          <a:noFill/>
          <a:ln>
            <a:noFill/>
          </a:ln>
        </p:spPr>
        <p:txBody>
          <a:bodyPr spcFirstLastPara="1" wrap="square" lIns="92131" tIns="46053" rIns="92131" bIns="46053" anchor="t" anchorCtr="0">
            <a:noAutofit/>
          </a:bodyPr>
          <a:lstStyle/>
          <a:p>
            <a:pPr>
              <a:lnSpc>
                <a:spcPct val="115000"/>
              </a:lnSpc>
              <a:buClr>
                <a:schemeClr val="dk1"/>
              </a:buClr>
              <a:buSzPts val="1100"/>
            </a:pPr>
            <a:r>
              <a:rPr lang="en-US" sz="1100" dirty="0">
                <a:solidFill>
                  <a:srgbClr val="222222"/>
                </a:solidFill>
                <a:highlight>
                  <a:srgbClr val="FFFFFF"/>
                </a:highlight>
                <a:latin typeface="Arial"/>
                <a:ea typeface="Arial"/>
                <a:cs typeface="Arial"/>
                <a:sym typeface="Arial"/>
              </a:rPr>
              <a:t>Best value starts at the end</a:t>
            </a:r>
          </a:p>
          <a:p>
            <a:pPr marL="452079" indent="-295107">
              <a:lnSpc>
                <a:spcPct val="115000"/>
              </a:lnSpc>
              <a:buClr>
                <a:srgbClr val="222222"/>
              </a:buClr>
              <a:buSzPts val="1100"/>
              <a:buChar char="●"/>
            </a:pPr>
            <a:r>
              <a:rPr lang="en-US" sz="1100" dirty="0">
                <a:solidFill>
                  <a:srgbClr val="222222"/>
                </a:solidFill>
                <a:highlight>
                  <a:srgbClr val="FFFFFF"/>
                </a:highlight>
                <a:latin typeface="Arial"/>
                <a:ea typeface="Arial"/>
                <a:cs typeface="Arial"/>
                <a:sym typeface="Arial"/>
              </a:rPr>
              <a:t>How will the TEP make decisions?</a:t>
            </a:r>
          </a:p>
          <a:p>
            <a:pPr marL="452079" indent="-295107">
              <a:lnSpc>
                <a:spcPct val="115000"/>
              </a:lnSpc>
              <a:buClr>
                <a:srgbClr val="222222"/>
              </a:buClr>
              <a:buSzPts val="1100"/>
              <a:buChar char="●"/>
            </a:pPr>
            <a:r>
              <a:rPr lang="en-US" sz="1100" dirty="0">
                <a:solidFill>
                  <a:srgbClr val="222222"/>
                </a:solidFill>
                <a:highlight>
                  <a:srgbClr val="FFFFFF"/>
                </a:highlight>
                <a:latin typeface="Arial"/>
                <a:ea typeface="Arial"/>
                <a:cs typeface="Arial"/>
                <a:sym typeface="Arial"/>
              </a:rPr>
              <a:t>Making it clear how you will make the tradeoffs - what does technically acceptable mean? </a:t>
            </a:r>
            <a:endParaRPr sz="1100" dirty="0">
              <a:solidFill>
                <a:srgbClr val="222222"/>
              </a:solidFill>
              <a:highlight>
                <a:srgbClr val="FFFFFF"/>
              </a:highlight>
              <a:latin typeface="Arial"/>
              <a:ea typeface="Arial"/>
              <a:cs typeface="Arial"/>
              <a:sym typeface="Arial"/>
            </a:endParaRPr>
          </a:p>
          <a:p>
            <a:pPr marL="904159" lvl="1" indent="-295107">
              <a:lnSpc>
                <a:spcPct val="115000"/>
              </a:lnSpc>
              <a:buClr>
                <a:srgbClr val="222222"/>
              </a:buClr>
              <a:buSzPts val="1100"/>
              <a:buChar char="○"/>
            </a:pPr>
            <a:r>
              <a:rPr lang="en-US" sz="1100" dirty="0">
                <a:solidFill>
                  <a:srgbClr val="222222"/>
                </a:solidFill>
                <a:highlight>
                  <a:srgbClr val="FFFFFF"/>
                </a:highlight>
                <a:latin typeface="Arial"/>
                <a:ea typeface="Arial"/>
                <a:cs typeface="Arial"/>
                <a:sym typeface="Arial"/>
              </a:rPr>
              <a:t>Start from the end - figure out how the TEP will score the proposals and then write the RFP based on that.  </a:t>
            </a:r>
            <a:endParaRPr sz="1100" dirty="0">
              <a:solidFill>
                <a:srgbClr val="222222"/>
              </a:solidFill>
              <a:highlight>
                <a:srgbClr val="FFFFFF"/>
              </a:highlight>
              <a:latin typeface="Arial"/>
              <a:ea typeface="Arial"/>
              <a:cs typeface="Arial"/>
              <a:sym typeface="Arial"/>
            </a:endParaRPr>
          </a:p>
          <a:p>
            <a:pPr marL="904159" lvl="1" indent="-295107">
              <a:lnSpc>
                <a:spcPct val="115000"/>
              </a:lnSpc>
              <a:buClr>
                <a:srgbClr val="222222"/>
              </a:buClr>
              <a:buSzPts val="1100"/>
              <a:buChar char="○"/>
            </a:pPr>
            <a:r>
              <a:rPr lang="en-US" sz="1100" dirty="0">
                <a:solidFill>
                  <a:srgbClr val="222222"/>
                </a:solidFill>
                <a:highlight>
                  <a:srgbClr val="FFFFFF"/>
                </a:highlight>
                <a:latin typeface="Arial"/>
                <a:ea typeface="Arial"/>
                <a:cs typeface="Arial"/>
                <a:sym typeface="Arial"/>
              </a:rPr>
              <a:t>“Considerably more” - Tech is considerably more important than price—-ok, how much more important?  How would you respond to that?   </a:t>
            </a:r>
            <a:r>
              <a:rPr lang="en-US" dirty="0"/>
              <a:t>Be very specific on the evaluation criteria</a:t>
            </a:r>
            <a:endParaRPr sz="1100" dirty="0">
              <a:solidFill>
                <a:srgbClr val="222222"/>
              </a:solidFill>
              <a:highlight>
                <a:srgbClr val="FFFFFF"/>
              </a:highlight>
              <a:latin typeface="Arial"/>
              <a:ea typeface="Arial"/>
              <a:cs typeface="Arial"/>
              <a:sym typeface="Arial"/>
            </a:endParaRPr>
          </a:p>
          <a:p>
            <a:pPr marL="904159" lvl="1" indent="-295107">
              <a:lnSpc>
                <a:spcPct val="115000"/>
              </a:lnSpc>
              <a:buClr>
                <a:srgbClr val="222222"/>
              </a:buClr>
              <a:buSzPts val="1100"/>
              <a:buChar char="○"/>
            </a:pPr>
            <a:r>
              <a:rPr lang="en-US" sz="1100" dirty="0">
                <a:solidFill>
                  <a:srgbClr val="222222"/>
                </a:solidFill>
                <a:highlight>
                  <a:srgbClr val="FFFFFF"/>
                </a:highlight>
                <a:latin typeface="Arial"/>
                <a:ea typeface="Arial"/>
                <a:cs typeface="Arial"/>
                <a:sym typeface="Arial"/>
              </a:rPr>
              <a:t>How will you explain your decision-making process to others in the agency, to GAO, to the vendors?</a:t>
            </a:r>
            <a:endParaRPr sz="1100" dirty="0">
              <a:solidFill>
                <a:srgbClr val="222222"/>
              </a:solidFill>
              <a:highlight>
                <a:srgbClr val="FFFFFF"/>
              </a:highlight>
              <a:latin typeface="Arial"/>
              <a:ea typeface="Arial"/>
              <a:cs typeface="Arial"/>
              <a:sym typeface="Arial"/>
            </a:endParaRPr>
          </a:p>
          <a:p>
            <a:pPr marL="904159" lvl="1" indent="-295107">
              <a:lnSpc>
                <a:spcPct val="115000"/>
              </a:lnSpc>
              <a:buClr>
                <a:srgbClr val="222222"/>
              </a:buClr>
              <a:buSzPts val="1100"/>
              <a:buChar char="○"/>
            </a:pPr>
            <a:r>
              <a:rPr lang="en-US" sz="1100" dirty="0">
                <a:solidFill>
                  <a:srgbClr val="222222"/>
                </a:solidFill>
                <a:highlight>
                  <a:srgbClr val="FFFFFF"/>
                </a:highlight>
                <a:latin typeface="Arial"/>
                <a:ea typeface="Arial"/>
                <a:cs typeface="Arial"/>
                <a:sym typeface="Arial"/>
              </a:rPr>
              <a:t>We also see it say considerably more than price, but price will be considered….signal that we need to lower prices, which typically means lower quality</a:t>
            </a:r>
            <a:endParaRPr sz="1100" dirty="0">
              <a:solidFill>
                <a:srgbClr val="222222"/>
              </a:solidFill>
              <a:highlight>
                <a:srgbClr val="FFFFFF"/>
              </a:highlight>
              <a:latin typeface="Arial"/>
              <a:ea typeface="Arial"/>
              <a:cs typeface="Arial"/>
              <a:sym typeface="Arial"/>
            </a:endParaRPr>
          </a:p>
          <a:p>
            <a:pPr marL="452079" indent="-295107">
              <a:buClr>
                <a:srgbClr val="222222"/>
              </a:buClr>
              <a:buSzPts val="1100"/>
              <a:buChar char="●"/>
            </a:pPr>
            <a:r>
              <a:rPr lang="en-US" sz="1100" dirty="0">
                <a:solidFill>
                  <a:srgbClr val="1D1C1D"/>
                </a:solidFill>
                <a:highlight>
                  <a:srgbClr val="F8F8F8"/>
                </a:highlight>
                <a:latin typeface="Arial"/>
                <a:ea typeface="Arial"/>
                <a:cs typeface="Arial"/>
                <a:sym typeface="Arial"/>
              </a:rPr>
              <a:t>for Best Value we need to talk about Corp Ex and PP. For them to feel like they are getting the best value we need to ensure they understand the vendor has the experience needed to complete the program.</a:t>
            </a:r>
            <a:endParaRPr sz="1100" dirty="0">
              <a:solidFill>
                <a:srgbClr val="222222"/>
              </a:solidFill>
              <a:highlight>
                <a:srgbClr val="FFFFFF"/>
              </a:highlight>
              <a:latin typeface="Arial"/>
              <a:ea typeface="Arial"/>
              <a:cs typeface="Arial"/>
              <a:sym typeface="Arial"/>
            </a:endParaRPr>
          </a:p>
          <a:p>
            <a:pPr>
              <a:buClr>
                <a:schemeClr val="dk1"/>
              </a:buClr>
            </a:pPr>
            <a:endParaRPr dirty="0"/>
          </a:p>
          <a:p>
            <a:pPr>
              <a:buClr>
                <a:schemeClr val="dk1"/>
              </a:buClr>
            </a:pPr>
            <a:r>
              <a:rPr lang="en-US" dirty="0"/>
              <a:t>Quantitative  - </a:t>
            </a:r>
            <a:endParaRPr dirty="0"/>
          </a:p>
          <a:p>
            <a:pPr marL="452079" indent="-313944">
              <a:buClr>
                <a:schemeClr val="dk1"/>
              </a:buClr>
              <a:buSzPts val="1400"/>
              <a:buChar char="●"/>
            </a:pPr>
            <a:r>
              <a:rPr lang="en-US" dirty="0"/>
              <a:t>if the only thing that the contractors can quantify is price, then it essentially becomes LPTA</a:t>
            </a:r>
            <a:endParaRPr dirty="0"/>
          </a:p>
          <a:p>
            <a:pPr marL="452079" indent="-313944">
              <a:buClr>
                <a:schemeClr val="dk1"/>
              </a:buClr>
              <a:buSzPts val="1400"/>
              <a:buChar char="●"/>
            </a:pPr>
            <a:r>
              <a:rPr lang="en-US" dirty="0" err="1"/>
              <a:t>Baynard</a:t>
            </a:r>
            <a:r>
              <a:rPr lang="en-US" dirty="0"/>
              <a:t> Institute</a:t>
            </a:r>
            <a:endParaRPr dirty="0"/>
          </a:p>
          <a:p>
            <a:pPr marL="452079" indent="-313944">
              <a:buClr>
                <a:schemeClr val="dk1"/>
              </a:buClr>
              <a:buSzPts val="1400"/>
              <a:buChar char="●"/>
            </a:pPr>
            <a:r>
              <a:rPr lang="en-US" dirty="0"/>
              <a:t>This goes both ways.  —- Also, did the vendor provide quantitative examples to you?  3 vendors can provide 3 different ways to solve a problem—how are you going to evaluate that?  Did they tell you how, specifically with numbers or a business model, their solution is better.  For example, Lower cost of ownership.  Customer software development vs something like Salesforce.  </a:t>
            </a:r>
            <a:endParaRPr dirty="0"/>
          </a:p>
          <a:p>
            <a:pPr marL="904159" lvl="1" indent="-313944">
              <a:buClr>
                <a:schemeClr val="dk1"/>
              </a:buClr>
              <a:buSzPts val="1400"/>
              <a:buChar char="○"/>
            </a:pPr>
            <a:r>
              <a:rPr lang="en-US" dirty="0"/>
              <a:t>BGOV and Salesforce</a:t>
            </a:r>
            <a:endParaRPr dirty="0"/>
          </a:p>
          <a:p>
            <a:pPr marL="1356238" lvl="2" indent="-313944">
              <a:buClr>
                <a:schemeClr val="dk1"/>
              </a:buClr>
              <a:buSzPts val="1400"/>
              <a:buChar char="■"/>
            </a:pPr>
            <a:r>
              <a:rPr lang="en-US" dirty="0"/>
              <a:t>got to market faster, got revenue faster</a:t>
            </a:r>
            <a:endParaRPr dirty="0"/>
          </a:p>
          <a:p>
            <a:pPr marL="1356238" lvl="2" indent="-313944">
              <a:buClr>
                <a:schemeClr val="dk1"/>
              </a:buClr>
              <a:buSzPts val="1400"/>
              <a:buChar char="■"/>
            </a:pPr>
            <a:r>
              <a:rPr lang="en-US" dirty="0"/>
              <a:t>but total cost of ownership was way higher b/c of customization needed, changing licensing requirements, database costs, </a:t>
            </a:r>
            <a:r>
              <a:rPr lang="en-US" dirty="0" err="1"/>
              <a:t>etc</a:t>
            </a:r>
            <a:endParaRPr dirty="0"/>
          </a:p>
          <a:p>
            <a:pPr marL="904159" lvl="1" indent="-313944">
              <a:lnSpc>
                <a:spcPct val="107916"/>
              </a:lnSpc>
              <a:buClr>
                <a:schemeClr val="dk1"/>
              </a:buClr>
              <a:buSzPts val="1400"/>
              <a:buFont typeface="Times New Roman"/>
              <a:buChar char="○"/>
            </a:pPr>
            <a:r>
              <a:rPr lang="en-US" sz="1100" dirty="0">
                <a:solidFill>
                  <a:srgbClr val="1D1C1D"/>
                </a:solidFill>
                <a:highlight>
                  <a:srgbClr val="F8F8F8"/>
                </a:highlight>
                <a:latin typeface="Arial"/>
                <a:ea typeface="Arial"/>
                <a:cs typeface="Arial"/>
                <a:sym typeface="Arial"/>
              </a:rPr>
              <a:t>North Star" defined and desired outcomes are listed that are not vague, but rather specific. Including these will help contractors shape proposals that are technically sound and address the issues head on and position contractors well for a fair evaluation that is one to one with expectations. </a:t>
            </a:r>
            <a:endParaRPr sz="1100" dirty="0">
              <a:solidFill>
                <a:srgbClr val="1D1C1D"/>
              </a:solidFill>
              <a:highlight>
                <a:srgbClr val="F8F8F8"/>
              </a:highlight>
              <a:latin typeface="Arial"/>
              <a:ea typeface="Arial"/>
              <a:cs typeface="Arial"/>
              <a:sym typeface="Arial"/>
            </a:endParaRPr>
          </a:p>
          <a:p>
            <a:pPr marL="904159" lvl="1" indent="-313944">
              <a:lnSpc>
                <a:spcPct val="107916"/>
              </a:lnSpc>
              <a:buClr>
                <a:schemeClr val="dk1"/>
              </a:buClr>
              <a:buSzPts val="1400"/>
              <a:buFont typeface="Times New Roman"/>
              <a:buChar char="○"/>
            </a:pPr>
            <a:r>
              <a:rPr lang="en-US" sz="1100" dirty="0">
                <a:solidFill>
                  <a:srgbClr val="1D1C1D"/>
                </a:solidFill>
                <a:highlight>
                  <a:srgbClr val="F8F8F8"/>
                </a:highlight>
                <a:latin typeface="Arial"/>
                <a:ea typeface="Arial"/>
                <a:cs typeface="Arial"/>
                <a:sym typeface="Arial"/>
              </a:rPr>
              <a:t>Regarding software, including a list of software that is currently being used would be helpful so that we do not play a guessing game and can actually answer to the optimization of what is being used currently or offer a better (maybe even less costly) solution.  Ensuring that the tech stack in consistently included in the RFPs so that contractors can fully make a decision on whether the product is something that is within the contractor's wheelhouse.</a:t>
            </a:r>
            <a:endParaRPr dirty="0"/>
          </a:p>
          <a:p>
            <a:pPr marL="452079" indent="-313944">
              <a:buClr>
                <a:schemeClr val="dk1"/>
              </a:buClr>
              <a:buSzPts val="1400"/>
              <a:buChar char="●"/>
            </a:pPr>
            <a:r>
              <a:rPr lang="en-US" dirty="0"/>
              <a:t>Show don’t tell</a:t>
            </a:r>
            <a:endParaRPr dirty="0"/>
          </a:p>
          <a:p>
            <a:pPr marL="904159" lvl="1" indent="-313944">
              <a:buClr>
                <a:schemeClr val="dk1"/>
              </a:buClr>
              <a:buSzPts val="1400"/>
              <a:buChar char="○"/>
            </a:pPr>
            <a:r>
              <a:rPr lang="en-US" dirty="0"/>
              <a:t>If you can’t make it quantitative, consider a different type of procurement.  - do a very brief proposal mainly focused on past performance and company experience and then do a design challenge for example.</a:t>
            </a:r>
            <a:endParaRPr dirty="0"/>
          </a:p>
          <a:p>
            <a:pPr marL="904159" lvl="1" indent="-313944">
              <a:lnSpc>
                <a:spcPct val="107916"/>
              </a:lnSpc>
              <a:buClr>
                <a:schemeClr val="dk1"/>
              </a:buClr>
              <a:buSzPts val="1400"/>
              <a:buChar char="○"/>
            </a:pPr>
            <a:r>
              <a:rPr lang="en-US" dirty="0">
                <a:solidFill>
                  <a:srgbClr val="1F2328"/>
                </a:solidFill>
                <a:highlight>
                  <a:srgbClr val="FFFFFF"/>
                </a:highlight>
                <a:latin typeface="Arial"/>
                <a:ea typeface="Arial"/>
                <a:cs typeface="Arial"/>
                <a:sym typeface="Arial"/>
              </a:rPr>
              <a:t> “show, not tell” in a 3 minute video on the vendor’s process for solving complex problems and then a 4-hour technical challenge demonstrating their process and shipping working code.</a:t>
            </a:r>
            <a:endParaRPr dirty="0"/>
          </a:p>
          <a:p>
            <a:pPr>
              <a:buClr>
                <a:schemeClr val="dk1"/>
              </a:buClr>
            </a:pPr>
            <a:endParaRPr dirty="0"/>
          </a:p>
          <a:p>
            <a:pPr>
              <a:buClr>
                <a:schemeClr val="dk1"/>
              </a:buClr>
            </a:pPr>
            <a:endParaRPr dirty="0"/>
          </a:p>
          <a:p>
            <a:pPr>
              <a:buClr>
                <a:schemeClr val="dk1"/>
              </a:buClr>
            </a:pPr>
            <a:r>
              <a:rPr lang="en-US" dirty="0"/>
              <a:t>Constraints</a:t>
            </a:r>
            <a:endParaRPr dirty="0"/>
          </a:p>
          <a:p>
            <a:pPr marL="452079" indent="-295107">
              <a:lnSpc>
                <a:spcPct val="115000"/>
              </a:lnSpc>
              <a:buClr>
                <a:srgbClr val="222222"/>
              </a:buClr>
              <a:buSzPts val="1100"/>
              <a:buChar char="●"/>
            </a:pPr>
            <a:r>
              <a:rPr lang="en-US" sz="1100" dirty="0">
                <a:solidFill>
                  <a:srgbClr val="222222"/>
                </a:solidFill>
                <a:highlight>
                  <a:srgbClr val="FFFFFF"/>
                </a:highlight>
                <a:latin typeface="Arial"/>
                <a:ea typeface="Arial"/>
                <a:cs typeface="Arial"/>
                <a:sym typeface="Arial"/>
              </a:rPr>
              <a:t>Tell us what your constraints are - we don’t always understand your constraints just like you don’t understand our constraints</a:t>
            </a:r>
            <a:endParaRPr sz="1100" dirty="0">
              <a:solidFill>
                <a:srgbClr val="1D1C1D"/>
              </a:solidFill>
              <a:highlight>
                <a:srgbClr val="F8F8F8"/>
              </a:highlight>
              <a:latin typeface="Arial"/>
              <a:ea typeface="Arial"/>
              <a:cs typeface="Arial"/>
              <a:sym typeface="Arial"/>
            </a:endParaRPr>
          </a:p>
          <a:p>
            <a:pPr>
              <a:buClr>
                <a:schemeClr val="dk1"/>
              </a:buClr>
            </a:pPr>
            <a:endParaRPr sz="1100" dirty="0">
              <a:solidFill>
                <a:srgbClr val="1D1C1D"/>
              </a:solidFill>
              <a:highlight>
                <a:srgbClr val="F8F8F8"/>
              </a:highlight>
              <a:latin typeface="Arial"/>
              <a:ea typeface="Arial"/>
              <a:cs typeface="Arial"/>
              <a:sym typeface="Arial"/>
            </a:endParaRPr>
          </a:p>
          <a:p>
            <a:pPr>
              <a:buClr>
                <a:schemeClr val="dk1"/>
              </a:buClr>
            </a:pPr>
            <a:r>
              <a:rPr lang="en-US" sz="1100" dirty="0">
                <a:solidFill>
                  <a:srgbClr val="1D1C1D"/>
                </a:solidFill>
                <a:highlight>
                  <a:srgbClr val="F8F8F8"/>
                </a:highlight>
                <a:latin typeface="Arial"/>
                <a:ea typeface="Arial"/>
                <a:cs typeface="Arial"/>
                <a:sym typeface="Arial"/>
              </a:rPr>
              <a:t>Avoid protests, industry hates protests too</a:t>
            </a:r>
            <a:endParaRPr sz="1100" dirty="0">
              <a:solidFill>
                <a:srgbClr val="1D1C1D"/>
              </a:solidFill>
              <a:highlight>
                <a:srgbClr val="F8F8F8"/>
              </a:highlight>
              <a:latin typeface="Arial"/>
              <a:ea typeface="Arial"/>
              <a:cs typeface="Arial"/>
              <a:sym typeface="Arial"/>
            </a:endParaRPr>
          </a:p>
          <a:p>
            <a:pPr>
              <a:buClr>
                <a:schemeClr val="dk1"/>
              </a:buClr>
            </a:pPr>
            <a:endParaRPr sz="1100" dirty="0">
              <a:solidFill>
                <a:srgbClr val="1D1C1D"/>
              </a:solidFill>
              <a:highlight>
                <a:srgbClr val="F8F8F8"/>
              </a:highlight>
              <a:latin typeface="Arial"/>
              <a:ea typeface="Arial"/>
              <a:cs typeface="Arial"/>
              <a:sym typeface="Arial"/>
            </a:endParaRPr>
          </a:p>
          <a:p>
            <a:pPr marL="452079" indent="-295107">
              <a:lnSpc>
                <a:spcPct val="115000"/>
              </a:lnSpc>
              <a:buClr>
                <a:srgbClr val="222222"/>
              </a:buClr>
              <a:buSzPts val="1100"/>
              <a:buChar char="●"/>
            </a:pPr>
            <a:endParaRPr sz="1100" dirty="0">
              <a:solidFill>
                <a:srgbClr val="1D1C1D"/>
              </a:solidFill>
              <a:highlight>
                <a:srgbClr val="F8F8F8"/>
              </a:highlight>
              <a:latin typeface="Arial"/>
              <a:ea typeface="Arial"/>
              <a:cs typeface="Arial"/>
              <a:sym typeface="Arial"/>
            </a:endParaRPr>
          </a:p>
          <a:p>
            <a:pPr>
              <a:buClr>
                <a:schemeClr val="dk1"/>
              </a:buClr>
            </a:pPr>
            <a:endParaRPr sz="1100" dirty="0">
              <a:solidFill>
                <a:srgbClr val="1D1C1D"/>
              </a:solidFill>
              <a:highlight>
                <a:srgbClr val="F8F8F8"/>
              </a:highlight>
              <a:latin typeface="Arial"/>
              <a:ea typeface="Arial"/>
              <a:cs typeface="Arial"/>
              <a:sym typeface="Arial"/>
            </a:endParaRPr>
          </a:p>
          <a:p>
            <a:pPr marL="678119" lvl="1" indent="-301386">
              <a:lnSpc>
                <a:spcPct val="107916"/>
              </a:lnSpc>
              <a:buClr>
                <a:schemeClr val="dk1"/>
              </a:buClr>
              <a:buSzPts val="1200"/>
              <a:buFont typeface="Times New Roman"/>
              <a:buAutoNum type="alphaLcPeriod"/>
            </a:pPr>
            <a:r>
              <a:rPr lang="en-US" b="1" dirty="0">
                <a:latin typeface="Times New Roman"/>
                <a:ea typeface="Times New Roman"/>
                <a:cs typeface="Times New Roman"/>
                <a:sym typeface="Times New Roman"/>
              </a:rPr>
              <a:t>Section M (Evaluation Criteria) – 10 minutes </a:t>
            </a:r>
            <a:r>
              <a:rPr lang="en-US" b="1" dirty="0">
                <a:solidFill>
                  <a:srgbClr val="FF0000"/>
                </a:solidFill>
                <a:latin typeface="Times New Roman"/>
                <a:ea typeface="Times New Roman"/>
                <a:cs typeface="Times New Roman"/>
                <a:sym typeface="Times New Roman"/>
              </a:rPr>
              <a:t>(Donald and Kishore)</a:t>
            </a:r>
            <a:endParaRPr b="1" dirty="0">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dirty="0">
                <a:latin typeface="Times New Roman"/>
                <a:ea typeface="Times New Roman"/>
                <a:cs typeface="Times New Roman"/>
                <a:sym typeface="Times New Roman"/>
              </a:rPr>
              <a:t>Technical Factors</a:t>
            </a:r>
            <a:endParaRPr dirty="0">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dirty="0">
                <a:latin typeface="Times New Roman"/>
                <a:ea typeface="Times New Roman"/>
                <a:cs typeface="Times New Roman"/>
                <a:sym typeface="Times New Roman"/>
              </a:rPr>
              <a:t>Management Approach Factor</a:t>
            </a:r>
            <a:endParaRPr dirty="0">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dirty="0">
                <a:latin typeface="Times New Roman"/>
                <a:ea typeface="Times New Roman"/>
                <a:cs typeface="Times New Roman"/>
                <a:sym typeface="Times New Roman"/>
              </a:rPr>
              <a:t>Past Experience or Corporate Experience</a:t>
            </a:r>
            <a:endParaRPr dirty="0">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dirty="0">
                <a:latin typeface="Times New Roman"/>
                <a:ea typeface="Times New Roman"/>
                <a:cs typeface="Times New Roman"/>
                <a:sym typeface="Times New Roman"/>
              </a:rPr>
              <a:t>Personnel</a:t>
            </a:r>
            <a:endParaRPr dirty="0">
              <a:latin typeface="Times New Roman"/>
              <a:ea typeface="Times New Roman"/>
              <a:cs typeface="Times New Roman"/>
              <a:sym typeface="Times New Roman"/>
            </a:endParaRPr>
          </a:p>
          <a:p>
            <a:pPr marL="1356238" indent="-301386">
              <a:lnSpc>
                <a:spcPct val="107916"/>
              </a:lnSpc>
              <a:buClr>
                <a:schemeClr val="dk1"/>
              </a:buClr>
              <a:buSzPts val="1200"/>
              <a:buFont typeface="Courier New"/>
              <a:buChar char="o"/>
            </a:pPr>
            <a:r>
              <a:rPr lang="en-US" dirty="0">
                <a:latin typeface="Times New Roman"/>
                <a:ea typeface="Times New Roman"/>
                <a:cs typeface="Times New Roman"/>
                <a:sym typeface="Times New Roman"/>
              </a:rPr>
              <a:t>Impact of procurement delay on ability to keep key personnel</a:t>
            </a:r>
            <a:endParaRPr dirty="0">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dirty="0">
                <a:latin typeface="Times New Roman"/>
                <a:ea typeface="Times New Roman"/>
                <a:cs typeface="Times New Roman"/>
                <a:sym typeface="Times New Roman"/>
              </a:rPr>
              <a:t>Best Value Trade Off Analysis</a:t>
            </a:r>
            <a:endParaRPr dirty="0">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dirty="0">
                <a:latin typeface="Times New Roman"/>
                <a:ea typeface="Times New Roman"/>
                <a:cs typeface="Times New Roman"/>
                <a:sym typeface="Times New Roman"/>
              </a:rPr>
              <a:t>What does technically acceptable mean?</a:t>
            </a:r>
            <a:endParaRPr dirty="0">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dirty="0">
                <a:latin typeface="Times New Roman"/>
                <a:ea typeface="Times New Roman"/>
                <a:cs typeface="Times New Roman"/>
                <a:sym typeface="Times New Roman"/>
              </a:rPr>
              <a:t>What does “considerably more” mean?</a:t>
            </a:r>
            <a:endParaRPr dirty="0">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dirty="0">
                <a:latin typeface="Times New Roman"/>
                <a:ea typeface="Times New Roman"/>
                <a:cs typeface="Times New Roman"/>
                <a:sym typeface="Times New Roman"/>
              </a:rPr>
              <a:t>How will you trade off? </a:t>
            </a:r>
            <a:endParaRPr dirty="0">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dirty="0">
                <a:latin typeface="Times New Roman"/>
                <a:ea typeface="Times New Roman"/>
                <a:cs typeface="Times New Roman"/>
                <a:sym typeface="Times New Roman"/>
              </a:rPr>
              <a:t>How do you measure value?</a:t>
            </a:r>
            <a:endParaRPr dirty="0">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dirty="0">
                <a:latin typeface="Times New Roman"/>
                <a:ea typeface="Times New Roman"/>
                <a:cs typeface="Times New Roman"/>
                <a:sym typeface="Times New Roman"/>
              </a:rPr>
              <a:t>Objective v. subjective criteria</a:t>
            </a:r>
            <a:endParaRPr dirty="0">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dirty="0">
                <a:latin typeface="Times New Roman"/>
                <a:ea typeface="Times New Roman"/>
                <a:cs typeface="Times New Roman"/>
                <a:sym typeface="Times New Roman"/>
              </a:rPr>
              <a:t>Importance of Debrief to explain how decision was made. Companies protest when they can’t understand it or make sense of it. </a:t>
            </a:r>
            <a:endParaRPr dirty="0">
              <a:latin typeface="Times New Roman"/>
              <a:ea typeface="Times New Roman"/>
              <a:cs typeface="Times New Roman"/>
              <a:sym typeface="Times New Roman"/>
            </a:endParaRPr>
          </a:p>
          <a:p>
            <a:pPr marL="904159" indent="-301386">
              <a:lnSpc>
                <a:spcPct val="107916"/>
              </a:lnSpc>
              <a:buClr>
                <a:schemeClr val="dk1"/>
              </a:buClr>
              <a:buSzPts val="1200"/>
              <a:buFont typeface="Noto Sans Symbols"/>
              <a:buChar char="●"/>
            </a:pPr>
            <a:r>
              <a:rPr lang="en-US" dirty="0">
                <a:latin typeface="Times New Roman"/>
                <a:ea typeface="Times New Roman"/>
                <a:cs typeface="Times New Roman"/>
                <a:sym typeface="Times New Roman"/>
              </a:rPr>
              <a:t>Provides examples from RFPs to show differences</a:t>
            </a:r>
            <a:endParaRPr dirty="0">
              <a:latin typeface="Times New Roman"/>
              <a:ea typeface="Times New Roman"/>
              <a:cs typeface="Times New Roman"/>
              <a:sym typeface="Times New Roman"/>
            </a:endParaRPr>
          </a:p>
          <a:p>
            <a:pPr>
              <a:buClr>
                <a:schemeClr val="dk1"/>
              </a:buClr>
            </a:pPr>
            <a:endParaRPr sz="1100" dirty="0">
              <a:solidFill>
                <a:srgbClr val="1D1C1D"/>
              </a:solidFill>
              <a:highlight>
                <a:srgbClr val="F8F8F8"/>
              </a:highlight>
              <a:latin typeface="Arial"/>
              <a:ea typeface="Arial"/>
              <a:cs typeface="Arial"/>
              <a:sym typeface="Arial"/>
            </a:endParaRPr>
          </a:p>
          <a:p>
            <a:pPr>
              <a:buClr>
                <a:schemeClr val="dk1"/>
              </a:buClr>
            </a:pPr>
            <a:endParaRPr dirty="0"/>
          </a:p>
          <a:p>
            <a:endParaRPr b="1" dirty="0">
              <a:latin typeface="Times New Roman"/>
              <a:ea typeface="Times New Roman"/>
              <a:cs typeface="Times New Roman"/>
              <a:sym typeface="Times New Roman"/>
            </a:endParaRPr>
          </a:p>
        </p:txBody>
      </p:sp>
      <p:sp>
        <p:nvSpPr>
          <p:cNvPr id="106" name="Google Shape;106;g26185f40623_0_35:notes"/>
          <p:cNvSpPr txBox="1">
            <a:spLocks noGrp="1"/>
          </p:cNvSpPr>
          <p:nvPr>
            <p:ph type="sldNum" idx="12"/>
          </p:nvPr>
        </p:nvSpPr>
        <p:spPr>
          <a:xfrm>
            <a:off x="3919459" y="8743369"/>
            <a:ext cx="2998419" cy="461925"/>
          </a:xfrm>
          <a:prstGeom prst="rect">
            <a:avLst/>
          </a:prstGeom>
          <a:noFill/>
          <a:ln>
            <a:noFill/>
          </a:ln>
        </p:spPr>
        <p:txBody>
          <a:bodyPr spcFirstLastPara="1" wrap="square" lIns="92131" tIns="46053" rIns="92131" bIns="46053" anchor="b" anchorCtr="0">
            <a:noAutofit/>
          </a:bodyPr>
          <a:lstStyle/>
          <a:p>
            <a:fld id="{00000000-1234-1234-1234-123412341234}" type="slidenum">
              <a:rPr lang="en-US"/>
              <a:pPr/>
              <a:t>39</a:t>
            </a:fld>
            <a:endParaRPr/>
          </a:p>
        </p:txBody>
      </p:sp>
    </p:spTree>
    <p:extLst>
      <p:ext uri="{BB962C8B-B14F-4D97-AF65-F5344CB8AC3E}">
        <p14:creationId xmlns:p14="http://schemas.microsoft.com/office/powerpoint/2010/main" val="2550603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6185f40623_0_35:notes"/>
          <p:cNvSpPr>
            <a:spLocks noGrp="1" noRot="1" noChangeAspect="1"/>
          </p:cNvSpPr>
          <p:nvPr>
            <p:ph type="sldImg" idx="2"/>
          </p:nvPr>
        </p:nvSpPr>
        <p:spPr>
          <a:xfrm>
            <a:off x="700088" y="1150938"/>
            <a:ext cx="5519737" cy="3105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26185f40623_0_35:notes"/>
          <p:cNvSpPr txBox="1">
            <a:spLocks noGrp="1"/>
          </p:cNvSpPr>
          <p:nvPr>
            <p:ph type="body" idx="1"/>
          </p:nvPr>
        </p:nvSpPr>
        <p:spPr>
          <a:xfrm>
            <a:off x="691952" y="4430015"/>
            <a:ext cx="5535496" cy="3624700"/>
          </a:xfrm>
          <a:prstGeom prst="rect">
            <a:avLst/>
          </a:prstGeom>
          <a:noFill/>
          <a:ln>
            <a:noFill/>
          </a:ln>
        </p:spPr>
        <p:txBody>
          <a:bodyPr spcFirstLastPara="1" wrap="square" lIns="92131" tIns="46053" rIns="92131" bIns="46053" anchor="t" anchorCtr="0">
            <a:noAutofit/>
          </a:bodyPr>
          <a:lstStyle/>
          <a:p>
            <a:pPr>
              <a:buClr>
                <a:schemeClr val="dk1"/>
              </a:buClr>
            </a:pPr>
            <a:endParaRPr sz="1100" dirty="0">
              <a:solidFill>
                <a:srgbClr val="1D1C1D"/>
              </a:solidFill>
              <a:highlight>
                <a:srgbClr val="F8F8F8"/>
              </a:highlight>
              <a:latin typeface="Arial"/>
              <a:ea typeface="Arial"/>
              <a:cs typeface="Arial"/>
              <a:sym typeface="Arial"/>
            </a:endParaRPr>
          </a:p>
          <a:p>
            <a:pPr>
              <a:buClr>
                <a:schemeClr val="dk1"/>
              </a:buClr>
            </a:pPr>
            <a:endParaRPr dirty="0"/>
          </a:p>
          <a:p>
            <a:endParaRPr b="1" dirty="0">
              <a:latin typeface="Times New Roman"/>
              <a:ea typeface="Times New Roman"/>
              <a:cs typeface="Times New Roman"/>
              <a:sym typeface="Times New Roman"/>
            </a:endParaRPr>
          </a:p>
        </p:txBody>
      </p:sp>
      <p:sp>
        <p:nvSpPr>
          <p:cNvPr id="106" name="Google Shape;106;g26185f40623_0_35:notes"/>
          <p:cNvSpPr txBox="1">
            <a:spLocks noGrp="1"/>
          </p:cNvSpPr>
          <p:nvPr>
            <p:ph type="sldNum" idx="12"/>
          </p:nvPr>
        </p:nvSpPr>
        <p:spPr>
          <a:xfrm>
            <a:off x="3919459" y="8743369"/>
            <a:ext cx="2998419" cy="461925"/>
          </a:xfrm>
          <a:prstGeom prst="rect">
            <a:avLst/>
          </a:prstGeom>
          <a:noFill/>
          <a:ln>
            <a:noFill/>
          </a:ln>
        </p:spPr>
        <p:txBody>
          <a:bodyPr spcFirstLastPara="1" wrap="square" lIns="92131" tIns="46053" rIns="92131" bIns="46053" anchor="b" anchorCtr="0">
            <a:noAutofit/>
          </a:bodyPr>
          <a:lstStyle/>
          <a:p>
            <a:fld id="{00000000-1234-1234-1234-123412341234}" type="slidenum">
              <a:rPr lang="en-US"/>
              <a:pPr/>
              <a:t>40</a:t>
            </a:fld>
            <a:endParaRPr/>
          </a:p>
        </p:txBody>
      </p:sp>
    </p:spTree>
    <p:extLst>
      <p:ext uri="{BB962C8B-B14F-4D97-AF65-F5344CB8AC3E}">
        <p14:creationId xmlns:p14="http://schemas.microsoft.com/office/powerpoint/2010/main" val="2550603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6185f40623_0_35:notes"/>
          <p:cNvSpPr>
            <a:spLocks noGrp="1" noRot="1" noChangeAspect="1"/>
          </p:cNvSpPr>
          <p:nvPr>
            <p:ph type="sldImg" idx="2"/>
          </p:nvPr>
        </p:nvSpPr>
        <p:spPr>
          <a:xfrm>
            <a:off x="700088" y="1150938"/>
            <a:ext cx="5519737" cy="3105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26185f40623_0_35:notes"/>
          <p:cNvSpPr txBox="1">
            <a:spLocks noGrp="1"/>
          </p:cNvSpPr>
          <p:nvPr>
            <p:ph type="body" idx="1"/>
          </p:nvPr>
        </p:nvSpPr>
        <p:spPr>
          <a:xfrm>
            <a:off x="691952" y="4430015"/>
            <a:ext cx="5535496" cy="3624700"/>
          </a:xfrm>
          <a:prstGeom prst="rect">
            <a:avLst/>
          </a:prstGeom>
          <a:noFill/>
          <a:ln>
            <a:noFill/>
          </a:ln>
        </p:spPr>
        <p:txBody>
          <a:bodyPr spcFirstLastPara="1" wrap="square" lIns="92131" tIns="46053" rIns="92131" bIns="46053" anchor="t" anchorCtr="0">
            <a:noAutofit/>
          </a:bodyPr>
          <a:lstStyle/>
          <a:p>
            <a:endParaRPr b="1" dirty="0">
              <a:latin typeface="Times New Roman"/>
              <a:ea typeface="Times New Roman"/>
              <a:cs typeface="Times New Roman"/>
              <a:sym typeface="Times New Roman"/>
            </a:endParaRPr>
          </a:p>
        </p:txBody>
      </p:sp>
      <p:sp>
        <p:nvSpPr>
          <p:cNvPr id="106" name="Google Shape;106;g26185f40623_0_35:notes"/>
          <p:cNvSpPr txBox="1">
            <a:spLocks noGrp="1"/>
          </p:cNvSpPr>
          <p:nvPr>
            <p:ph type="sldNum" idx="12"/>
          </p:nvPr>
        </p:nvSpPr>
        <p:spPr>
          <a:xfrm>
            <a:off x="3919459" y="8743369"/>
            <a:ext cx="2998419" cy="461925"/>
          </a:xfrm>
          <a:prstGeom prst="rect">
            <a:avLst/>
          </a:prstGeom>
          <a:noFill/>
          <a:ln>
            <a:noFill/>
          </a:ln>
        </p:spPr>
        <p:txBody>
          <a:bodyPr spcFirstLastPara="1" wrap="square" lIns="92131" tIns="46053" rIns="92131" bIns="46053" anchor="b" anchorCtr="0">
            <a:noAutofit/>
          </a:bodyPr>
          <a:lstStyle/>
          <a:p>
            <a:fld id="{00000000-1234-1234-1234-123412341234}" type="slidenum">
              <a:rPr lang="en-US"/>
              <a:pPr/>
              <a:t>41</a:t>
            </a:fld>
            <a:endParaRPr/>
          </a:p>
        </p:txBody>
      </p:sp>
    </p:spTree>
    <p:extLst>
      <p:ext uri="{BB962C8B-B14F-4D97-AF65-F5344CB8AC3E}">
        <p14:creationId xmlns:p14="http://schemas.microsoft.com/office/powerpoint/2010/main" val="53326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17FDD-03B1-7143-82DE-F9BCF0A7EC50}" type="slidenum">
              <a:rPr lang="en-US" smtClean="0"/>
              <a:t>7</a:t>
            </a:fld>
            <a:endParaRPr lang="en-US"/>
          </a:p>
        </p:txBody>
      </p:sp>
    </p:spTree>
    <p:extLst>
      <p:ext uri="{BB962C8B-B14F-4D97-AF65-F5344CB8AC3E}">
        <p14:creationId xmlns:p14="http://schemas.microsoft.com/office/powerpoint/2010/main" val="176152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Hybrid work meetings are great for small businesses</a:t>
            </a:r>
          </a:p>
        </p:txBody>
      </p:sp>
      <p:sp>
        <p:nvSpPr>
          <p:cNvPr id="4" name="Slide Number Placeholder 3"/>
          <p:cNvSpPr>
            <a:spLocks noGrp="1"/>
          </p:cNvSpPr>
          <p:nvPr>
            <p:ph type="sldNum" sz="quarter" idx="5"/>
          </p:nvPr>
        </p:nvSpPr>
        <p:spPr/>
        <p:txBody>
          <a:bodyPr/>
          <a:lstStyle/>
          <a:p>
            <a:fld id="{EFF9346E-2F6B-4643-B199-38A31DB68E6B}" type="slidenum">
              <a:rPr lang="en-US" smtClean="0"/>
              <a:t>11</a:t>
            </a:fld>
            <a:endParaRPr lang="en-US"/>
          </a:p>
        </p:txBody>
      </p:sp>
    </p:spTree>
    <p:extLst>
      <p:ext uri="{BB962C8B-B14F-4D97-AF65-F5344CB8AC3E}">
        <p14:creationId xmlns:p14="http://schemas.microsoft.com/office/powerpoint/2010/main" val="175072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sz="2800" b="0" i="1" dirty="0"/>
              <a:t>Critical stage of two-way information gathering and sharing between government and industry for mutual decision-making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lumMod val="95000"/>
                    <a:lumOff val="5000"/>
                  </a:schemeClr>
                </a:solidFill>
              </a:rPr>
              <a:t>What are the trade offs and risks of different approaches?</a:t>
            </a:r>
          </a:p>
          <a:p>
            <a:endParaRPr lang="en-US" dirty="0"/>
          </a:p>
        </p:txBody>
      </p:sp>
      <p:sp>
        <p:nvSpPr>
          <p:cNvPr id="4" name="Slide Number Placeholder 3"/>
          <p:cNvSpPr>
            <a:spLocks noGrp="1"/>
          </p:cNvSpPr>
          <p:nvPr>
            <p:ph type="sldNum" sz="quarter" idx="5"/>
          </p:nvPr>
        </p:nvSpPr>
        <p:spPr/>
        <p:txBody>
          <a:bodyPr/>
          <a:lstStyle/>
          <a:p>
            <a:fld id="{EFF9346E-2F6B-4643-B199-38A31DB68E6B}" type="slidenum">
              <a:rPr lang="en-US" smtClean="0"/>
              <a:t>12</a:t>
            </a:fld>
            <a:endParaRPr lang="en-US"/>
          </a:p>
        </p:txBody>
      </p:sp>
    </p:spTree>
    <p:extLst>
      <p:ext uri="{BB962C8B-B14F-4D97-AF65-F5344CB8AC3E}">
        <p14:creationId xmlns:p14="http://schemas.microsoft.com/office/powerpoint/2010/main" val="212778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9346E-2F6B-4643-B199-38A31DB68E6B}" type="slidenum">
              <a:rPr lang="en-US" smtClean="0"/>
              <a:t>13</a:t>
            </a:fld>
            <a:endParaRPr lang="en-US"/>
          </a:p>
        </p:txBody>
      </p:sp>
    </p:spTree>
    <p:extLst>
      <p:ext uri="{BB962C8B-B14F-4D97-AF65-F5344CB8AC3E}">
        <p14:creationId xmlns:p14="http://schemas.microsoft.com/office/powerpoint/2010/main" val="38859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6185f40623_0_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26185f40623_0_3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Best value starts at the end</a:t>
            </a:r>
            <a:endParaRPr sz="1100">
              <a:solidFill>
                <a:srgbClr val="222222"/>
              </a:solidFill>
              <a:highlight>
                <a:srgbClr val="FFFFFF"/>
              </a:highlight>
              <a:latin typeface="Arial"/>
              <a:ea typeface="Arial"/>
              <a:cs typeface="Arial"/>
              <a:sym typeface="Arial"/>
            </a:endParaRPr>
          </a:p>
          <a:p>
            <a:pPr marL="457200" lvl="0" indent="-298450" algn="l" rtl="0">
              <a:lnSpc>
                <a:spcPct val="115000"/>
              </a:lnSpc>
              <a:spcBef>
                <a:spcPts val="0"/>
              </a:spcBef>
              <a:spcAft>
                <a:spcPts val="0"/>
              </a:spcAft>
              <a:buClr>
                <a:srgbClr val="222222"/>
              </a:buClr>
              <a:buSzPts val="1100"/>
              <a:buChar char="●"/>
            </a:pPr>
            <a:r>
              <a:rPr lang="en-US" sz="1100">
                <a:solidFill>
                  <a:srgbClr val="222222"/>
                </a:solidFill>
                <a:highlight>
                  <a:srgbClr val="FFFFFF"/>
                </a:highlight>
                <a:latin typeface="Arial"/>
                <a:ea typeface="Arial"/>
                <a:cs typeface="Arial"/>
                <a:sym typeface="Arial"/>
              </a:rPr>
              <a:t>How will the TEP make decisions?</a:t>
            </a:r>
            <a:endParaRPr sz="1100">
              <a:solidFill>
                <a:srgbClr val="222222"/>
              </a:solidFill>
              <a:highlight>
                <a:srgbClr val="FFFFFF"/>
              </a:highlight>
              <a:latin typeface="Arial"/>
              <a:ea typeface="Arial"/>
              <a:cs typeface="Arial"/>
              <a:sym typeface="Arial"/>
            </a:endParaRPr>
          </a:p>
          <a:p>
            <a:pPr marL="457200" lvl="0" indent="-298450" algn="l" rtl="0">
              <a:lnSpc>
                <a:spcPct val="115000"/>
              </a:lnSpc>
              <a:spcBef>
                <a:spcPts val="0"/>
              </a:spcBef>
              <a:spcAft>
                <a:spcPts val="0"/>
              </a:spcAft>
              <a:buClr>
                <a:srgbClr val="222222"/>
              </a:buClr>
              <a:buSzPts val="1100"/>
              <a:buChar char="●"/>
            </a:pPr>
            <a:r>
              <a:rPr lang="en-US" sz="1100">
                <a:solidFill>
                  <a:srgbClr val="222222"/>
                </a:solidFill>
                <a:highlight>
                  <a:srgbClr val="FFFFFF"/>
                </a:highlight>
                <a:latin typeface="Arial"/>
                <a:ea typeface="Arial"/>
                <a:cs typeface="Arial"/>
                <a:sym typeface="Arial"/>
              </a:rPr>
              <a:t>Making it clear how you will make the tradeoffs - what does technically acceptable mean? </a:t>
            </a:r>
            <a:endParaRPr sz="1100">
              <a:solidFill>
                <a:srgbClr val="222222"/>
              </a:solidFill>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rgbClr val="222222"/>
              </a:buClr>
              <a:buSzPts val="1100"/>
              <a:buChar char="○"/>
            </a:pPr>
            <a:r>
              <a:rPr lang="en-US" sz="1100">
                <a:solidFill>
                  <a:srgbClr val="222222"/>
                </a:solidFill>
                <a:highlight>
                  <a:srgbClr val="FFFFFF"/>
                </a:highlight>
                <a:latin typeface="Arial"/>
                <a:ea typeface="Arial"/>
                <a:cs typeface="Arial"/>
                <a:sym typeface="Arial"/>
              </a:rPr>
              <a:t>Start from the end - figure out how the TEP will score the proposals and then write the RFP based on that.  </a:t>
            </a:r>
            <a:endParaRPr sz="1100">
              <a:solidFill>
                <a:srgbClr val="222222"/>
              </a:solidFill>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rgbClr val="222222"/>
              </a:buClr>
              <a:buSzPts val="1100"/>
              <a:buChar char="○"/>
            </a:pPr>
            <a:r>
              <a:rPr lang="en-US" sz="1100">
                <a:solidFill>
                  <a:srgbClr val="222222"/>
                </a:solidFill>
                <a:highlight>
                  <a:srgbClr val="FFFFFF"/>
                </a:highlight>
                <a:latin typeface="Arial"/>
                <a:ea typeface="Arial"/>
                <a:cs typeface="Arial"/>
                <a:sym typeface="Arial"/>
              </a:rPr>
              <a:t>“Considerably more” - Tech is considerably more important than price—-ok, how much more important?  How would you respond to that?   </a:t>
            </a:r>
            <a:r>
              <a:rPr lang="en-US"/>
              <a:t>Be very specific on the evaluation criteria</a:t>
            </a:r>
            <a:endParaRPr sz="1100">
              <a:solidFill>
                <a:srgbClr val="222222"/>
              </a:solidFill>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rgbClr val="222222"/>
              </a:buClr>
              <a:buSzPts val="1100"/>
              <a:buChar char="○"/>
            </a:pPr>
            <a:r>
              <a:rPr lang="en-US" sz="1100">
                <a:solidFill>
                  <a:srgbClr val="222222"/>
                </a:solidFill>
                <a:highlight>
                  <a:srgbClr val="FFFFFF"/>
                </a:highlight>
                <a:latin typeface="Arial"/>
                <a:ea typeface="Arial"/>
                <a:cs typeface="Arial"/>
                <a:sym typeface="Arial"/>
              </a:rPr>
              <a:t>How will you explain your decision-making process to others in the agency, to GAO, to the vendors?</a:t>
            </a:r>
            <a:endParaRPr sz="1100">
              <a:solidFill>
                <a:srgbClr val="222222"/>
              </a:solidFill>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rgbClr val="222222"/>
              </a:buClr>
              <a:buSzPts val="1100"/>
              <a:buChar char="○"/>
            </a:pPr>
            <a:r>
              <a:rPr lang="en-US" sz="1100">
                <a:solidFill>
                  <a:srgbClr val="222222"/>
                </a:solidFill>
                <a:highlight>
                  <a:srgbClr val="FFFFFF"/>
                </a:highlight>
                <a:latin typeface="Arial"/>
                <a:ea typeface="Arial"/>
                <a:cs typeface="Arial"/>
                <a:sym typeface="Arial"/>
              </a:rPr>
              <a:t>We also see it say considerably more than price, but price will be considered….signal that we need to lower prices, which typically means lower quality</a:t>
            </a:r>
            <a:endParaRPr sz="1100">
              <a:solidFill>
                <a:srgbClr val="222222"/>
              </a:solidFill>
              <a:highlight>
                <a:srgbClr val="FFFFFF"/>
              </a:highlight>
              <a:latin typeface="Arial"/>
              <a:ea typeface="Arial"/>
              <a:cs typeface="Arial"/>
              <a:sym typeface="Arial"/>
            </a:endParaRPr>
          </a:p>
          <a:p>
            <a:pPr marL="457200" lvl="0" indent="-298450" algn="l" rtl="0">
              <a:spcBef>
                <a:spcPts val="0"/>
              </a:spcBef>
              <a:spcAft>
                <a:spcPts val="0"/>
              </a:spcAft>
              <a:buClr>
                <a:srgbClr val="222222"/>
              </a:buClr>
              <a:buSzPts val="1100"/>
              <a:buChar char="●"/>
            </a:pPr>
            <a:r>
              <a:rPr lang="en-US" sz="1150">
                <a:solidFill>
                  <a:srgbClr val="1D1C1D"/>
                </a:solidFill>
                <a:highlight>
                  <a:srgbClr val="F8F8F8"/>
                </a:highlight>
                <a:latin typeface="Arial"/>
                <a:ea typeface="Arial"/>
                <a:cs typeface="Arial"/>
                <a:sym typeface="Arial"/>
              </a:rPr>
              <a:t>for Best Value we need to talk about Corp Ex and PP. For them to feel like they are getting the best value we need to ensure they understand the vendor has the experience needed to complete the program.</a:t>
            </a:r>
            <a:endParaRPr sz="1100">
              <a:solidFill>
                <a:srgbClr val="222222"/>
              </a:solidFill>
              <a:highlight>
                <a:srgbClr val="FFFFFF"/>
              </a:highlight>
              <a:latin typeface="Arial"/>
              <a:ea typeface="Arial"/>
              <a:cs typeface="Arial"/>
              <a:sym typeface="Arial"/>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Quantitative  - </a:t>
            </a:r>
            <a:endParaRPr/>
          </a:p>
          <a:p>
            <a:pPr marL="457200" lvl="0" indent="-317500" algn="l" rtl="0">
              <a:spcBef>
                <a:spcPts val="0"/>
              </a:spcBef>
              <a:spcAft>
                <a:spcPts val="0"/>
              </a:spcAft>
              <a:buClr>
                <a:schemeClr val="dk1"/>
              </a:buClr>
              <a:buSzPts val="1400"/>
              <a:buChar char="●"/>
            </a:pPr>
            <a:r>
              <a:rPr lang="en-US"/>
              <a:t>if the only thing that the contractors can quantify is price, then it essentially becomes LPTA</a:t>
            </a:r>
            <a:endParaRPr/>
          </a:p>
          <a:p>
            <a:pPr marL="457200" lvl="0" indent="-317500" algn="l" rtl="0">
              <a:spcBef>
                <a:spcPts val="0"/>
              </a:spcBef>
              <a:spcAft>
                <a:spcPts val="0"/>
              </a:spcAft>
              <a:buClr>
                <a:schemeClr val="dk1"/>
              </a:buClr>
              <a:buSzPts val="1400"/>
              <a:buChar char="●"/>
            </a:pPr>
            <a:r>
              <a:rPr lang="en-US"/>
              <a:t>Baynard Institute</a:t>
            </a:r>
            <a:endParaRPr/>
          </a:p>
          <a:p>
            <a:pPr marL="457200" lvl="0" indent="-317500" algn="l" rtl="0">
              <a:spcBef>
                <a:spcPts val="0"/>
              </a:spcBef>
              <a:spcAft>
                <a:spcPts val="0"/>
              </a:spcAft>
              <a:buClr>
                <a:schemeClr val="dk1"/>
              </a:buClr>
              <a:buSzPts val="1400"/>
              <a:buChar char="●"/>
            </a:pPr>
            <a:r>
              <a:rPr lang="en-US"/>
              <a:t>This goes both ways.  —- Also, did the vendor provide quantitative examples to you?  3 vendors can provide 3 different ways to solve a problem—how are you going to evaluate that?  Did they tell you how, specifically with numbers or a business model, their solution is better.  For example, Lower cost of ownership.  Customer software development vs something like Salesforce.  </a:t>
            </a:r>
            <a:endParaRPr/>
          </a:p>
          <a:p>
            <a:pPr marL="914400" lvl="1" indent="-317500" algn="l" rtl="0">
              <a:spcBef>
                <a:spcPts val="0"/>
              </a:spcBef>
              <a:spcAft>
                <a:spcPts val="0"/>
              </a:spcAft>
              <a:buClr>
                <a:schemeClr val="dk1"/>
              </a:buClr>
              <a:buSzPts val="1400"/>
              <a:buChar char="○"/>
            </a:pPr>
            <a:r>
              <a:rPr lang="en-US"/>
              <a:t>BGOV and Salesforce</a:t>
            </a:r>
            <a:endParaRPr/>
          </a:p>
          <a:p>
            <a:pPr marL="1371600" lvl="2" indent="-317500" algn="l" rtl="0">
              <a:spcBef>
                <a:spcPts val="0"/>
              </a:spcBef>
              <a:spcAft>
                <a:spcPts val="0"/>
              </a:spcAft>
              <a:buClr>
                <a:schemeClr val="dk1"/>
              </a:buClr>
              <a:buSzPts val="1400"/>
              <a:buChar char="■"/>
            </a:pPr>
            <a:r>
              <a:rPr lang="en-US"/>
              <a:t>got to market faster, got revenue faster</a:t>
            </a:r>
            <a:endParaRPr/>
          </a:p>
          <a:p>
            <a:pPr marL="1371600" lvl="2" indent="-317500" algn="l" rtl="0">
              <a:spcBef>
                <a:spcPts val="0"/>
              </a:spcBef>
              <a:spcAft>
                <a:spcPts val="0"/>
              </a:spcAft>
              <a:buClr>
                <a:schemeClr val="dk1"/>
              </a:buClr>
              <a:buSzPts val="1400"/>
              <a:buChar char="■"/>
            </a:pPr>
            <a:r>
              <a:rPr lang="en-US"/>
              <a:t>but total cost of ownership was way higher b/c of customization needed, changing licensing requirements, database costs, etc</a:t>
            </a:r>
            <a:endParaRPr/>
          </a:p>
          <a:p>
            <a:pPr marL="914400" lvl="1" indent="-317500" algn="l" rtl="0">
              <a:lnSpc>
                <a:spcPct val="107916"/>
              </a:lnSpc>
              <a:spcBef>
                <a:spcPts val="0"/>
              </a:spcBef>
              <a:spcAft>
                <a:spcPts val="0"/>
              </a:spcAft>
              <a:buClr>
                <a:schemeClr val="dk1"/>
              </a:buClr>
              <a:buSzPts val="1400"/>
              <a:buFont typeface="Times New Roman"/>
              <a:buChar char="○"/>
            </a:pPr>
            <a:r>
              <a:rPr lang="en-US" sz="1150">
                <a:solidFill>
                  <a:srgbClr val="1D1C1D"/>
                </a:solidFill>
                <a:highlight>
                  <a:srgbClr val="F8F8F8"/>
                </a:highlight>
                <a:latin typeface="Arial"/>
                <a:ea typeface="Arial"/>
                <a:cs typeface="Arial"/>
                <a:sym typeface="Arial"/>
              </a:rPr>
              <a:t>North Star" defined and desired outcomes are listed that are not vague, but rather specific. Including these will help contractors shape proposals that are technically sound and address the issues head on and position contractors well for a fair evaluation that is one to one with expectations. </a:t>
            </a:r>
            <a:endParaRPr sz="1150">
              <a:solidFill>
                <a:srgbClr val="1D1C1D"/>
              </a:solidFill>
              <a:highlight>
                <a:srgbClr val="F8F8F8"/>
              </a:highlight>
              <a:latin typeface="Arial"/>
              <a:ea typeface="Arial"/>
              <a:cs typeface="Arial"/>
              <a:sym typeface="Arial"/>
            </a:endParaRPr>
          </a:p>
          <a:p>
            <a:pPr marL="914400" lvl="1" indent="-317500" algn="l" rtl="0">
              <a:lnSpc>
                <a:spcPct val="107916"/>
              </a:lnSpc>
              <a:spcBef>
                <a:spcPts val="0"/>
              </a:spcBef>
              <a:spcAft>
                <a:spcPts val="0"/>
              </a:spcAft>
              <a:buClr>
                <a:schemeClr val="dk1"/>
              </a:buClr>
              <a:buSzPts val="1400"/>
              <a:buFont typeface="Times New Roman"/>
              <a:buChar char="○"/>
            </a:pPr>
            <a:r>
              <a:rPr lang="en-US" sz="1150">
                <a:solidFill>
                  <a:srgbClr val="1D1C1D"/>
                </a:solidFill>
                <a:highlight>
                  <a:srgbClr val="F8F8F8"/>
                </a:highlight>
                <a:latin typeface="Arial"/>
                <a:ea typeface="Arial"/>
                <a:cs typeface="Arial"/>
                <a:sym typeface="Arial"/>
              </a:rPr>
              <a:t>Regarding software, including a list of software that is currently being used would be helpful so that we do not play a guessing game and can actually answer to the optimization of what is being used currently or offer a better (maybe even less costly) solution.  Ensuring that the tech stack in consistently included in the RFPs so that contractors can fully make a decision on whether the product is something that is within the contractor's wheelhouse.</a:t>
            </a:r>
            <a:endParaRPr/>
          </a:p>
          <a:p>
            <a:pPr marL="457200" lvl="0" indent="-317500" algn="l" rtl="0">
              <a:spcBef>
                <a:spcPts val="0"/>
              </a:spcBef>
              <a:spcAft>
                <a:spcPts val="0"/>
              </a:spcAft>
              <a:buClr>
                <a:schemeClr val="dk1"/>
              </a:buClr>
              <a:buSzPts val="1400"/>
              <a:buChar char="●"/>
            </a:pPr>
            <a:r>
              <a:rPr lang="en-US"/>
              <a:t>Show don’t tell</a:t>
            </a:r>
            <a:endParaRPr/>
          </a:p>
          <a:p>
            <a:pPr marL="914400" lvl="1" indent="-317500" algn="l" rtl="0">
              <a:spcBef>
                <a:spcPts val="0"/>
              </a:spcBef>
              <a:spcAft>
                <a:spcPts val="0"/>
              </a:spcAft>
              <a:buClr>
                <a:schemeClr val="dk1"/>
              </a:buClr>
              <a:buSzPts val="1400"/>
              <a:buChar char="○"/>
            </a:pPr>
            <a:r>
              <a:rPr lang="en-US"/>
              <a:t>If you can’t make it quantitative, consider a different type of procurement.  - do a very brief proposal mainly focused on past performance and company experience and then do a design challenge for example.</a:t>
            </a:r>
            <a:endParaRPr/>
          </a:p>
          <a:p>
            <a:pPr marL="914400" lvl="1" indent="-317500" algn="l" rtl="0">
              <a:lnSpc>
                <a:spcPct val="107916"/>
              </a:lnSpc>
              <a:spcBef>
                <a:spcPts val="0"/>
              </a:spcBef>
              <a:spcAft>
                <a:spcPts val="0"/>
              </a:spcAft>
              <a:buClr>
                <a:schemeClr val="dk1"/>
              </a:buClr>
              <a:buSzPts val="1400"/>
              <a:buChar char="○"/>
            </a:pPr>
            <a:r>
              <a:rPr lang="en-US">
                <a:solidFill>
                  <a:srgbClr val="1F2328"/>
                </a:solidFill>
                <a:highlight>
                  <a:srgbClr val="FFFFFF"/>
                </a:highlight>
                <a:latin typeface="Arial"/>
                <a:ea typeface="Arial"/>
                <a:cs typeface="Arial"/>
                <a:sym typeface="Arial"/>
              </a:rPr>
              <a:t> “show, not tell” in a 3 minute video on the vendor’s process for solving complex problems and then a 4-hour technical challenge demonstrating their process and shipping working code.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Constraints</a:t>
            </a:r>
            <a:endParaRPr/>
          </a:p>
          <a:p>
            <a:pPr marL="457200" lvl="0" indent="-298450" algn="l" rtl="0">
              <a:lnSpc>
                <a:spcPct val="115000"/>
              </a:lnSpc>
              <a:spcBef>
                <a:spcPts val="0"/>
              </a:spcBef>
              <a:spcAft>
                <a:spcPts val="0"/>
              </a:spcAft>
              <a:buClr>
                <a:srgbClr val="222222"/>
              </a:buClr>
              <a:buSzPts val="1100"/>
              <a:buChar char="●"/>
            </a:pPr>
            <a:r>
              <a:rPr lang="en-US" sz="1100">
                <a:solidFill>
                  <a:srgbClr val="222222"/>
                </a:solidFill>
                <a:highlight>
                  <a:srgbClr val="FFFFFF"/>
                </a:highlight>
                <a:latin typeface="Arial"/>
                <a:ea typeface="Arial"/>
                <a:cs typeface="Arial"/>
                <a:sym typeface="Arial"/>
              </a:rPr>
              <a:t>Tell us what your constraints are - we don’t always understand your constraints just like you don’t understand our constraints</a:t>
            </a:r>
            <a:endParaRPr sz="1150">
              <a:solidFill>
                <a:srgbClr val="1D1C1D"/>
              </a:solidFill>
              <a:highlight>
                <a:srgbClr val="F8F8F8"/>
              </a:highlight>
              <a:latin typeface="Arial"/>
              <a:ea typeface="Arial"/>
              <a:cs typeface="Arial"/>
              <a:sym typeface="Arial"/>
            </a:endParaRPr>
          </a:p>
          <a:p>
            <a:pPr marL="0" lvl="0" indent="0" algn="l" rtl="0">
              <a:spcBef>
                <a:spcPts val="0"/>
              </a:spcBef>
              <a:spcAft>
                <a:spcPts val="0"/>
              </a:spcAft>
              <a:buClr>
                <a:schemeClr val="dk1"/>
              </a:buClr>
              <a:buFont typeface="Arial"/>
              <a:buNone/>
            </a:pPr>
            <a:endParaRPr sz="1150">
              <a:solidFill>
                <a:srgbClr val="1D1C1D"/>
              </a:solidFill>
              <a:highlight>
                <a:srgbClr val="F8F8F8"/>
              </a:highlight>
              <a:latin typeface="Arial"/>
              <a:ea typeface="Arial"/>
              <a:cs typeface="Arial"/>
              <a:sym typeface="Arial"/>
            </a:endParaRPr>
          </a:p>
          <a:p>
            <a:pPr marL="0" lvl="0" indent="0" algn="l" rtl="0">
              <a:spcBef>
                <a:spcPts val="0"/>
              </a:spcBef>
              <a:spcAft>
                <a:spcPts val="0"/>
              </a:spcAft>
              <a:buClr>
                <a:schemeClr val="dk1"/>
              </a:buClr>
              <a:buFont typeface="Arial"/>
              <a:buNone/>
            </a:pPr>
            <a:r>
              <a:rPr lang="en-US" sz="1150">
                <a:solidFill>
                  <a:srgbClr val="1D1C1D"/>
                </a:solidFill>
                <a:highlight>
                  <a:srgbClr val="F8F8F8"/>
                </a:highlight>
                <a:latin typeface="Arial"/>
                <a:ea typeface="Arial"/>
                <a:cs typeface="Arial"/>
                <a:sym typeface="Arial"/>
              </a:rPr>
              <a:t>Avoid protests, industry hates protests too</a:t>
            </a:r>
            <a:endParaRPr sz="1150">
              <a:solidFill>
                <a:srgbClr val="1D1C1D"/>
              </a:solidFill>
              <a:highlight>
                <a:srgbClr val="F8F8F8"/>
              </a:highlight>
              <a:latin typeface="Arial"/>
              <a:ea typeface="Arial"/>
              <a:cs typeface="Arial"/>
              <a:sym typeface="Arial"/>
            </a:endParaRPr>
          </a:p>
          <a:p>
            <a:pPr marL="0" lvl="0" indent="0" algn="l" rtl="0">
              <a:spcBef>
                <a:spcPts val="0"/>
              </a:spcBef>
              <a:spcAft>
                <a:spcPts val="0"/>
              </a:spcAft>
              <a:buClr>
                <a:schemeClr val="dk1"/>
              </a:buClr>
              <a:buFont typeface="Arial"/>
              <a:buNone/>
            </a:pPr>
            <a:endParaRPr sz="1150">
              <a:solidFill>
                <a:srgbClr val="1D1C1D"/>
              </a:solidFill>
              <a:highlight>
                <a:srgbClr val="F8F8F8"/>
              </a:highlight>
              <a:latin typeface="Arial"/>
              <a:ea typeface="Arial"/>
              <a:cs typeface="Arial"/>
              <a:sym typeface="Arial"/>
            </a:endParaRPr>
          </a:p>
          <a:p>
            <a:pPr marL="457200" lvl="0" indent="-298450" algn="l" rtl="0">
              <a:lnSpc>
                <a:spcPct val="115000"/>
              </a:lnSpc>
              <a:spcBef>
                <a:spcPts val="0"/>
              </a:spcBef>
              <a:spcAft>
                <a:spcPts val="0"/>
              </a:spcAft>
              <a:buClr>
                <a:srgbClr val="222222"/>
              </a:buClr>
              <a:buSzPts val="1100"/>
              <a:buChar char="●"/>
            </a:pPr>
            <a:endParaRPr sz="1150">
              <a:solidFill>
                <a:srgbClr val="1D1C1D"/>
              </a:solidFill>
              <a:highlight>
                <a:srgbClr val="F8F8F8"/>
              </a:highlight>
              <a:latin typeface="Arial"/>
              <a:ea typeface="Arial"/>
              <a:cs typeface="Arial"/>
              <a:sym typeface="Arial"/>
            </a:endParaRPr>
          </a:p>
          <a:p>
            <a:pPr marL="0" lvl="0" indent="0" algn="l" rtl="0">
              <a:spcBef>
                <a:spcPts val="0"/>
              </a:spcBef>
              <a:spcAft>
                <a:spcPts val="0"/>
              </a:spcAft>
              <a:buClr>
                <a:schemeClr val="dk1"/>
              </a:buClr>
              <a:buFont typeface="Arial"/>
              <a:buNone/>
            </a:pPr>
            <a:endParaRPr sz="1150">
              <a:solidFill>
                <a:srgbClr val="1D1C1D"/>
              </a:solidFill>
              <a:highlight>
                <a:srgbClr val="F8F8F8"/>
              </a:highlight>
              <a:latin typeface="Arial"/>
              <a:ea typeface="Arial"/>
              <a:cs typeface="Arial"/>
              <a:sym typeface="Arial"/>
            </a:endParaRPr>
          </a:p>
          <a:p>
            <a:pPr marL="685800" lvl="1" indent="-304800" algn="l" rtl="0">
              <a:lnSpc>
                <a:spcPct val="107916"/>
              </a:lnSpc>
              <a:spcBef>
                <a:spcPts val="0"/>
              </a:spcBef>
              <a:spcAft>
                <a:spcPts val="0"/>
              </a:spcAft>
              <a:buClr>
                <a:schemeClr val="dk1"/>
              </a:buClr>
              <a:buSzPts val="1200"/>
              <a:buFont typeface="Times New Roman"/>
              <a:buAutoNum type="alphaLcPeriod"/>
            </a:pPr>
            <a:r>
              <a:rPr lang="en-US" b="1">
                <a:latin typeface="Times New Roman"/>
                <a:ea typeface="Times New Roman"/>
                <a:cs typeface="Times New Roman"/>
                <a:sym typeface="Times New Roman"/>
              </a:rPr>
              <a:t>Section M (Evaluation Criteria) – 10 minutes </a:t>
            </a:r>
            <a:r>
              <a:rPr lang="en-US" b="1">
                <a:solidFill>
                  <a:srgbClr val="FF0000"/>
                </a:solidFill>
                <a:latin typeface="Times New Roman"/>
                <a:ea typeface="Times New Roman"/>
                <a:cs typeface="Times New Roman"/>
                <a:sym typeface="Times New Roman"/>
              </a:rPr>
              <a:t>(Donald and Kishore)</a:t>
            </a:r>
            <a:endParaRPr b="1">
              <a:latin typeface="Times New Roman"/>
              <a:ea typeface="Times New Roman"/>
              <a:cs typeface="Times New Roman"/>
              <a:sym typeface="Times New Roman"/>
            </a:endParaRPr>
          </a:p>
          <a:p>
            <a:pPr marL="960120" lvl="2" indent="-350519" algn="l" rtl="0">
              <a:lnSpc>
                <a:spcPct val="107916"/>
              </a:lnSpc>
              <a:spcBef>
                <a:spcPts val="0"/>
              </a:spcBef>
              <a:spcAft>
                <a:spcPts val="0"/>
              </a:spcAft>
              <a:buClr>
                <a:schemeClr val="dk1"/>
              </a:buClr>
              <a:buSzPts val="1200"/>
              <a:buFont typeface="Noto Sans Symbols"/>
              <a:buChar char="●"/>
            </a:pPr>
            <a:r>
              <a:rPr lang="en-US">
                <a:latin typeface="Times New Roman"/>
                <a:ea typeface="Times New Roman"/>
                <a:cs typeface="Times New Roman"/>
                <a:sym typeface="Times New Roman"/>
              </a:rPr>
              <a:t>Technical Factors</a:t>
            </a:r>
            <a:endParaRPr>
              <a:latin typeface="Times New Roman"/>
              <a:ea typeface="Times New Roman"/>
              <a:cs typeface="Times New Roman"/>
              <a:sym typeface="Times New Roman"/>
            </a:endParaRPr>
          </a:p>
          <a:p>
            <a:pPr marL="960120" lvl="2" indent="-350519" algn="l" rtl="0">
              <a:lnSpc>
                <a:spcPct val="107916"/>
              </a:lnSpc>
              <a:spcBef>
                <a:spcPts val="0"/>
              </a:spcBef>
              <a:spcAft>
                <a:spcPts val="0"/>
              </a:spcAft>
              <a:buClr>
                <a:schemeClr val="dk1"/>
              </a:buClr>
              <a:buSzPts val="1200"/>
              <a:buFont typeface="Noto Sans Symbols"/>
              <a:buChar char="●"/>
            </a:pPr>
            <a:r>
              <a:rPr lang="en-US">
                <a:latin typeface="Times New Roman"/>
                <a:ea typeface="Times New Roman"/>
                <a:cs typeface="Times New Roman"/>
                <a:sym typeface="Times New Roman"/>
              </a:rPr>
              <a:t>Management Approach Factor</a:t>
            </a:r>
            <a:endParaRPr>
              <a:latin typeface="Times New Roman"/>
              <a:ea typeface="Times New Roman"/>
              <a:cs typeface="Times New Roman"/>
              <a:sym typeface="Times New Roman"/>
            </a:endParaRPr>
          </a:p>
          <a:p>
            <a:pPr marL="960120" lvl="2" indent="-350519" algn="l" rtl="0">
              <a:lnSpc>
                <a:spcPct val="107916"/>
              </a:lnSpc>
              <a:spcBef>
                <a:spcPts val="0"/>
              </a:spcBef>
              <a:spcAft>
                <a:spcPts val="0"/>
              </a:spcAft>
              <a:buClr>
                <a:schemeClr val="dk1"/>
              </a:buClr>
              <a:buSzPts val="1200"/>
              <a:buFont typeface="Noto Sans Symbols"/>
              <a:buChar char="●"/>
            </a:pPr>
            <a:r>
              <a:rPr lang="en-US">
                <a:latin typeface="Times New Roman"/>
                <a:ea typeface="Times New Roman"/>
                <a:cs typeface="Times New Roman"/>
                <a:sym typeface="Times New Roman"/>
              </a:rPr>
              <a:t>Past Experience or Corporate Experience</a:t>
            </a:r>
            <a:endParaRPr>
              <a:latin typeface="Times New Roman"/>
              <a:ea typeface="Times New Roman"/>
              <a:cs typeface="Times New Roman"/>
              <a:sym typeface="Times New Roman"/>
            </a:endParaRPr>
          </a:p>
          <a:p>
            <a:pPr marL="960120" lvl="2" indent="-350519" algn="l" rtl="0">
              <a:lnSpc>
                <a:spcPct val="107916"/>
              </a:lnSpc>
              <a:spcBef>
                <a:spcPts val="0"/>
              </a:spcBef>
              <a:spcAft>
                <a:spcPts val="0"/>
              </a:spcAft>
              <a:buClr>
                <a:schemeClr val="dk1"/>
              </a:buClr>
              <a:buSzPts val="1200"/>
              <a:buFont typeface="Noto Sans Symbols"/>
              <a:buChar char="●"/>
            </a:pPr>
            <a:r>
              <a:rPr lang="en-US">
                <a:latin typeface="Times New Roman"/>
                <a:ea typeface="Times New Roman"/>
                <a:cs typeface="Times New Roman"/>
                <a:sym typeface="Times New Roman"/>
              </a:rPr>
              <a:t>Personnel</a:t>
            </a:r>
            <a:endParaRPr>
              <a:latin typeface="Times New Roman"/>
              <a:ea typeface="Times New Roman"/>
              <a:cs typeface="Times New Roman"/>
              <a:sym typeface="Times New Roman"/>
            </a:endParaRPr>
          </a:p>
          <a:p>
            <a:pPr marL="1371600" lvl="0" indent="-304800" algn="l" rtl="0">
              <a:lnSpc>
                <a:spcPct val="107916"/>
              </a:lnSpc>
              <a:spcBef>
                <a:spcPts val="0"/>
              </a:spcBef>
              <a:spcAft>
                <a:spcPts val="0"/>
              </a:spcAft>
              <a:buClr>
                <a:schemeClr val="dk1"/>
              </a:buClr>
              <a:buSzPts val="1200"/>
              <a:buFont typeface="Courier New"/>
              <a:buChar char="o"/>
            </a:pPr>
            <a:r>
              <a:rPr lang="en-US">
                <a:latin typeface="Times New Roman"/>
                <a:ea typeface="Times New Roman"/>
                <a:cs typeface="Times New Roman"/>
                <a:sym typeface="Times New Roman"/>
              </a:rPr>
              <a:t>Impact of procurement delay on ability to keep key personnel</a:t>
            </a:r>
            <a:endParaRPr>
              <a:latin typeface="Times New Roman"/>
              <a:ea typeface="Times New Roman"/>
              <a:cs typeface="Times New Roman"/>
              <a:sym typeface="Times New Roman"/>
            </a:endParaRPr>
          </a:p>
          <a:p>
            <a:pPr marL="960120" lvl="2" indent="-350519" algn="l" rtl="0">
              <a:lnSpc>
                <a:spcPct val="107916"/>
              </a:lnSpc>
              <a:spcBef>
                <a:spcPts val="0"/>
              </a:spcBef>
              <a:spcAft>
                <a:spcPts val="0"/>
              </a:spcAft>
              <a:buClr>
                <a:schemeClr val="dk1"/>
              </a:buClr>
              <a:buSzPts val="1200"/>
              <a:buFont typeface="Noto Sans Symbols"/>
              <a:buChar char="●"/>
            </a:pPr>
            <a:r>
              <a:rPr lang="en-US">
                <a:latin typeface="Times New Roman"/>
                <a:ea typeface="Times New Roman"/>
                <a:cs typeface="Times New Roman"/>
                <a:sym typeface="Times New Roman"/>
              </a:rPr>
              <a:t>Best Value Trade Off Analysis</a:t>
            </a:r>
            <a:endParaRPr>
              <a:latin typeface="Times New Roman"/>
              <a:ea typeface="Times New Roman"/>
              <a:cs typeface="Times New Roman"/>
              <a:sym typeface="Times New Roman"/>
            </a:endParaRPr>
          </a:p>
          <a:p>
            <a:pPr marL="1371600" lvl="1" indent="-304800" algn="l" rtl="0">
              <a:lnSpc>
                <a:spcPct val="107916"/>
              </a:lnSpc>
              <a:spcBef>
                <a:spcPts val="0"/>
              </a:spcBef>
              <a:spcAft>
                <a:spcPts val="0"/>
              </a:spcAft>
              <a:buClr>
                <a:schemeClr val="dk1"/>
              </a:buClr>
              <a:buSzPts val="1200"/>
              <a:buFont typeface="Courier New"/>
              <a:buChar char="o"/>
            </a:pPr>
            <a:r>
              <a:rPr lang="en-US">
                <a:latin typeface="Times New Roman"/>
                <a:ea typeface="Times New Roman"/>
                <a:cs typeface="Times New Roman"/>
                <a:sym typeface="Times New Roman"/>
              </a:rPr>
              <a:t>What does technically acceptable mean?</a:t>
            </a:r>
            <a:endParaRPr>
              <a:latin typeface="Times New Roman"/>
              <a:ea typeface="Times New Roman"/>
              <a:cs typeface="Times New Roman"/>
              <a:sym typeface="Times New Roman"/>
            </a:endParaRPr>
          </a:p>
          <a:p>
            <a:pPr marL="1371600" lvl="1" indent="-304800" algn="l" rtl="0">
              <a:lnSpc>
                <a:spcPct val="107916"/>
              </a:lnSpc>
              <a:spcBef>
                <a:spcPts val="0"/>
              </a:spcBef>
              <a:spcAft>
                <a:spcPts val="0"/>
              </a:spcAft>
              <a:buClr>
                <a:schemeClr val="dk1"/>
              </a:buClr>
              <a:buSzPts val="1200"/>
              <a:buFont typeface="Courier New"/>
              <a:buChar char="o"/>
            </a:pPr>
            <a:r>
              <a:rPr lang="en-US">
                <a:latin typeface="Times New Roman"/>
                <a:ea typeface="Times New Roman"/>
                <a:cs typeface="Times New Roman"/>
                <a:sym typeface="Times New Roman"/>
              </a:rPr>
              <a:t>What does “considerably more” mean?</a:t>
            </a:r>
            <a:endParaRPr>
              <a:latin typeface="Times New Roman"/>
              <a:ea typeface="Times New Roman"/>
              <a:cs typeface="Times New Roman"/>
              <a:sym typeface="Times New Roman"/>
            </a:endParaRPr>
          </a:p>
          <a:p>
            <a:pPr marL="1371600" lvl="1" indent="-304800" algn="l" rtl="0">
              <a:lnSpc>
                <a:spcPct val="107916"/>
              </a:lnSpc>
              <a:spcBef>
                <a:spcPts val="0"/>
              </a:spcBef>
              <a:spcAft>
                <a:spcPts val="0"/>
              </a:spcAft>
              <a:buClr>
                <a:schemeClr val="dk1"/>
              </a:buClr>
              <a:buSzPts val="1200"/>
              <a:buFont typeface="Courier New"/>
              <a:buChar char="o"/>
            </a:pPr>
            <a:r>
              <a:rPr lang="en-US">
                <a:latin typeface="Times New Roman"/>
                <a:ea typeface="Times New Roman"/>
                <a:cs typeface="Times New Roman"/>
                <a:sym typeface="Times New Roman"/>
              </a:rPr>
              <a:t>How will you trade off? </a:t>
            </a:r>
            <a:endParaRPr>
              <a:latin typeface="Times New Roman"/>
              <a:ea typeface="Times New Roman"/>
              <a:cs typeface="Times New Roman"/>
              <a:sym typeface="Times New Roman"/>
            </a:endParaRPr>
          </a:p>
          <a:p>
            <a:pPr marL="1371600" lvl="1" indent="-304800" algn="l" rtl="0">
              <a:lnSpc>
                <a:spcPct val="107916"/>
              </a:lnSpc>
              <a:spcBef>
                <a:spcPts val="0"/>
              </a:spcBef>
              <a:spcAft>
                <a:spcPts val="0"/>
              </a:spcAft>
              <a:buClr>
                <a:schemeClr val="dk1"/>
              </a:buClr>
              <a:buSzPts val="1200"/>
              <a:buFont typeface="Courier New"/>
              <a:buChar char="o"/>
            </a:pPr>
            <a:r>
              <a:rPr lang="en-US">
                <a:latin typeface="Times New Roman"/>
                <a:ea typeface="Times New Roman"/>
                <a:cs typeface="Times New Roman"/>
                <a:sym typeface="Times New Roman"/>
              </a:rPr>
              <a:t>How do you measure value?</a:t>
            </a:r>
            <a:endParaRPr>
              <a:latin typeface="Times New Roman"/>
              <a:ea typeface="Times New Roman"/>
              <a:cs typeface="Times New Roman"/>
              <a:sym typeface="Times New Roman"/>
            </a:endParaRPr>
          </a:p>
          <a:p>
            <a:pPr marL="1371600" lvl="1" indent="-304800" algn="l" rtl="0">
              <a:lnSpc>
                <a:spcPct val="107916"/>
              </a:lnSpc>
              <a:spcBef>
                <a:spcPts val="0"/>
              </a:spcBef>
              <a:spcAft>
                <a:spcPts val="0"/>
              </a:spcAft>
              <a:buClr>
                <a:schemeClr val="dk1"/>
              </a:buClr>
              <a:buSzPts val="1200"/>
              <a:buFont typeface="Courier New"/>
              <a:buChar char="o"/>
            </a:pPr>
            <a:r>
              <a:rPr lang="en-US">
                <a:latin typeface="Times New Roman"/>
                <a:ea typeface="Times New Roman"/>
                <a:cs typeface="Times New Roman"/>
                <a:sym typeface="Times New Roman"/>
              </a:rPr>
              <a:t>Objective v. subjective criteria</a:t>
            </a:r>
            <a:endParaRPr>
              <a:latin typeface="Times New Roman"/>
              <a:ea typeface="Times New Roman"/>
              <a:cs typeface="Times New Roman"/>
              <a:sym typeface="Times New Roman"/>
            </a:endParaRPr>
          </a:p>
          <a:p>
            <a:pPr marL="1371600" lvl="1" indent="-304800" algn="l" rtl="0">
              <a:lnSpc>
                <a:spcPct val="107916"/>
              </a:lnSpc>
              <a:spcBef>
                <a:spcPts val="0"/>
              </a:spcBef>
              <a:spcAft>
                <a:spcPts val="0"/>
              </a:spcAft>
              <a:buClr>
                <a:schemeClr val="dk1"/>
              </a:buClr>
              <a:buSzPts val="1200"/>
              <a:buFont typeface="Courier New"/>
              <a:buChar char="o"/>
            </a:pPr>
            <a:r>
              <a:rPr lang="en-US">
                <a:latin typeface="Times New Roman"/>
                <a:ea typeface="Times New Roman"/>
                <a:cs typeface="Times New Roman"/>
                <a:sym typeface="Times New Roman"/>
              </a:rPr>
              <a:t>Importance of Debrief to explain how decision was made. Companies protest when they can’t understand it or make sense of it. </a:t>
            </a:r>
            <a:endParaRPr>
              <a:latin typeface="Times New Roman"/>
              <a:ea typeface="Times New Roman"/>
              <a:cs typeface="Times New Roman"/>
              <a:sym typeface="Times New Roman"/>
            </a:endParaRPr>
          </a:p>
          <a:p>
            <a:pPr marL="914400" lvl="0" indent="-304800" algn="l" rtl="0">
              <a:lnSpc>
                <a:spcPct val="107916"/>
              </a:lnSpc>
              <a:spcBef>
                <a:spcPts val="0"/>
              </a:spcBef>
              <a:spcAft>
                <a:spcPts val="0"/>
              </a:spcAft>
              <a:buClr>
                <a:schemeClr val="dk1"/>
              </a:buClr>
              <a:buSzPts val="1200"/>
              <a:buFont typeface="Noto Sans Symbols"/>
              <a:buChar char="●"/>
            </a:pPr>
            <a:r>
              <a:rPr lang="en-US">
                <a:latin typeface="Times New Roman"/>
                <a:ea typeface="Times New Roman"/>
                <a:cs typeface="Times New Roman"/>
                <a:sym typeface="Times New Roman"/>
              </a:rPr>
              <a:t>Provides examples from RFPs to show differences</a:t>
            </a:r>
            <a:endParaRPr>
              <a:latin typeface="Times New Roman"/>
              <a:ea typeface="Times New Roman"/>
              <a:cs typeface="Times New Roman"/>
              <a:sym typeface="Times New Roman"/>
            </a:endParaRPr>
          </a:p>
          <a:p>
            <a:pPr marL="0" lvl="0" indent="0" algn="l" rtl="0">
              <a:spcBef>
                <a:spcPts val="0"/>
              </a:spcBef>
              <a:spcAft>
                <a:spcPts val="0"/>
              </a:spcAft>
              <a:buClr>
                <a:schemeClr val="dk1"/>
              </a:buClr>
              <a:buFont typeface="Arial"/>
              <a:buNone/>
            </a:pPr>
            <a:endParaRPr sz="1150">
              <a:solidFill>
                <a:srgbClr val="1D1C1D"/>
              </a:solidFill>
              <a:highlight>
                <a:srgbClr val="F8F8F8"/>
              </a:highlight>
              <a:latin typeface="Arial"/>
              <a:ea typeface="Arial"/>
              <a:cs typeface="Arial"/>
              <a:sym typeface="Arial"/>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endParaRPr b="1">
              <a:latin typeface="Times New Roman"/>
              <a:ea typeface="Times New Roman"/>
              <a:cs typeface="Times New Roman"/>
              <a:sym typeface="Times New Roman"/>
            </a:endParaRPr>
          </a:p>
        </p:txBody>
      </p:sp>
      <p:sp>
        <p:nvSpPr>
          <p:cNvPr id="106" name="Google Shape;106;g26185f40623_0_35: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94340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6185f40623_0_35:notes"/>
          <p:cNvSpPr>
            <a:spLocks noGrp="1" noRot="1" noChangeAspect="1"/>
          </p:cNvSpPr>
          <p:nvPr>
            <p:ph type="sldImg" idx="2"/>
          </p:nvPr>
        </p:nvSpPr>
        <p:spPr>
          <a:xfrm>
            <a:off x="700088" y="1150938"/>
            <a:ext cx="5519737" cy="3105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26185f40623_0_35:notes"/>
          <p:cNvSpPr txBox="1">
            <a:spLocks noGrp="1"/>
          </p:cNvSpPr>
          <p:nvPr>
            <p:ph type="body" idx="1"/>
          </p:nvPr>
        </p:nvSpPr>
        <p:spPr>
          <a:xfrm>
            <a:off x="691952" y="4430015"/>
            <a:ext cx="5535496" cy="3624700"/>
          </a:xfrm>
          <a:prstGeom prst="rect">
            <a:avLst/>
          </a:prstGeom>
          <a:noFill/>
          <a:ln>
            <a:noFill/>
          </a:ln>
        </p:spPr>
        <p:txBody>
          <a:bodyPr spcFirstLastPara="1" wrap="square" lIns="92131" tIns="46053" rIns="92131" bIns="46053" anchor="t" anchorCtr="0">
            <a:noAutofit/>
          </a:bodyPr>
          <a:lstStyle/>
          <a:p>
            <a:endParaRPr b="1" dirty="0">
              <a:latin typeface="Times New Roman"/>
              <a:ea typeface="Times New Roman"/>
              <a:cs typeface="Times New Roman"/>
              <a:sym typeface="Times New Roman"/>
            </a:endParaRPr>
          </a:p>
        </p:txBody>
      </p:sp>
      <p:sp>
        <p:nvSpPr>
          <p:cNvPr id="106" name="Google Shape;106;g26185f40623_0_35:notes"/>
          <p:cNvSpPr txBox="1">
            <a:spLocks noGrp="1"/>
          </p:cNvSpPr>
          <p:nvPr>
            <p:ph type="sldNum" idx="12"/>
          </p:nvPr>
        </p:nvSpPr>
        <p:spPr>
          <a:xfrm>
            <a:off x="3919459" y="8743369"/>
            <a:ext cx="2998419" cy="461925"/>
          </a:xfrm>
          <a:prstGeom prst="rect">
            <a:avLst/>
          </a:prstGeom>
          <a:noFill/>
          <a:ln>
            <a:noFill/>
          </a:ln>
        </p:spPr>
        <p:txBody>
          <a:bodyPr spcFirstLastPara="1" wrap="square" lIns="92131" tIns="46053" rIns="92131" bIns="46053" anchor="b" anchorCtr="0">
            <a:noAutofit/>
          </a:bodyPr>
          <a:lstStyle/>
          <a:p>
            <a:fld id="{00000000-1234-1234-1234-123412341234}" type="slidenum">
              <a:rPr lang="en-US"/>
              <a:pPr/>
              <a:t>20</a:t>
            </a:fld>
            <a:endParaRPr/>
          </a:p>
        </p:txBody>
      </p:sp>
    </p:spTree>
    <p:extLst>
      <p:ext uri="{BB962C8B-B14F-4D97-AF65-F5344CB8AC3E}">
        <p14:creationId xmlns:p14="http://schemas.microsoft.com/office/powerpoint/2010/main" val="2308523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6185f40623_0_35:notes"/>
          <p:cNvSpPr>
            <a:spLocks noGrp="1" noRot="1" noChangeAspect="1"/>
          </p:cNvSpPr>
          <p:nvPr>
            <p:ph type="sldImg" idx="2"/>
          </p:nvPr>
        </p:nvSpPr>
        <p:spPr>
          <a:xfrm>
            <a:off x="700088" y="1150938"/>
            <a:ext cx="5519737" cy="3105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26185f40623_0_35:notes"/>
          <p:cNvSpPr txBox="1">
            <a:spLocks noGrp="1"/>
          </p:cNvSpPr>
          <p:nvPr>
            <p:ph type="body" idx="1"/>
          </p:nvPr>
        </p:nvSpPr>
        <p:spPr>
          <a:xfrm>
            <a:off x="691952" y="4430015"/>
            <a:ext cx="5535496" cy="3624700"/>
          </a:xfrm>
          <a:prstGeom prst="rect">
            <a:avLst/>
          </a:prstGeom>
          <a:noFill/>
          <a:ln>
            <a:noFill/>
          </a:ln>
        </p:spPr>
        <p:txBody>
          <a:bodyPr spcFirstLastPara="1" wrap="square" lIns="92131" tIns="46053" rIns="92131" bIns="46053" anchor="t" anchorCtr="0">
            <a:noAutofit/>
          </a:bodyPr>
          <a:lstStyle/>
          <a:p>
            <a:pPr>
              <a:lnSpc>
                <a:spcPct val="115000"/>
              </a:lnSpc>
              <a:buClr>
                <a:schemeClr val="dk1"/>
              </a:buClr>
              <a:buSzPts val="1100"/>
            </a:pPr>
            <a:r>
              <a:rPr lang="en-US" sz="1100">
                <a:solidFill>
                  <a:srgbClr val="222222"/>
                </a:solidFill>
                <a:highlight>
                  <a:srgbClr val="FFFFFF"/>
                </a:highlight>
                <a:latin typeface="Arial"/>
                <a:ea typeface="Arial"/>
                <a:cs typeface="Arial"/>
                <a:sym typeface="Arial"/>
              </a:rPr>
              <a:t>Best value starts at the end</a:t>
            </a:r>
            <a:endParaRPr sz="1100">
              <a:solidFill>
                <a:srgbClr val="222222"/>
              </a:solidFill>
              <a:highlight>
                <a:srgbClr val="FFFFFF"/>
              </a:highlight>
              <a:latin typeface="Arial"/>
              <a:ea typeface="Arial"/>
              <a:cs typeface="Arial"/>
              <a:sym typeface="Arial"/>
            </a:endParaRPr>
          </a:p>
          <a:p>
            <a:pPr marL="452079"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How will the TEP make decisions?</a:t>
            </a:r>
            <a:endParaRPr sz="1100">
              <a:solidFill>
                <a:srgbClr val="222222"/>
              </a:solidFill>
              <a:highlight>
                <a:srgbClr val="FFFFFF"/>
              </a:highlight>
              <a:latin typeface="Arial"/>
              <a:ea typeface="Arial"/>
              <a:cs typeface="Arial"/>
              <a:sym typeface="Arial"/>
            </a:endParaRPr>
          </a:p>
          <a:p>
            <a:pPr marL="452079"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Making it clear how you will make the tradeoffs - what does technically acceptable mean? </a:t>
            </a:r>
            <a:endParaRPr sz="1100">
              <a:solidFill>
                <a:srgbClr val="222222"/>
              </a:solidFill>
              <a:highlight>
                <a:srgbClr val="FFFFFF"/>
              </a:highlight>
              <a:latin typeface="Arial"/>
              <a:ea typeface="Arial"/>
              <a:cs typeface="Arial"/>
              <a:sym typeface="Arial"/>
            </a:endParaRPr>
          </a:p>
          <a:p>
            <a:pPr marL="904159" lvl="1"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Start from the end - figure out how the TEP will score the proposals and then write the RFP based on that.  </a:t>
            </a:r>
            <a:endParaRPr sz="1100">
              <a:solidFill>
                <a:srgbClr val="222222"/>
              </a:solidFill>
              <a:highlight>
                <a:srgbClr val="FFFFFF"/>
              </a:highlight>
              <a:latin typeface="Arial"/>
              <a:ea typeface="Arial"/>
              <a:cs typeface="Arial"/>
              <a:sym typeface="Arial"/>
            </a:endParaRPr>
          </a:p>
          <a:p>
            <a:pPr marL="904159" lvl="1"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“Considerably more” - Tech is considerably more important than price—-ok, how much more important?  How would you respond to that?   </a:t>
            </a:r>
            <a:r>
              <a:rPr lang="en-US"/>
              <a:t>Be very specific on the evaluation criteria</a:t>
            </a:r>
            <a:endParaRPr sz="1100">
              <a:solidFill>
                <a:srgbClr val="222222"/>
              </a:solidFill>
              <a:highlight>
                <a:srgbClr val="FFFFFF"/>
              </a:highlight>
              <a:latin typeface="Arial"/>
              <a:ea typeface="Arial"/>
              <a:cs typeface="Arial"/>
              <a:sym typeface="Arial"/>
            </a:endParaRPr>
          </a:p>
          <a:p>
            <a:pPr marL="904159" lvl="1"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How will you explain your decision-making process to others in the agency, to GAO, to the vendors?</a:t>
            </a:r>
            <a:endParaRPr sz="1100">
              <a:solidFill>
                <a:srgbClr val="222222"/>
              </a:solidFill>
              <a:highlight>
                <a:srgbClr val="FFFFFF"/>
              </a:highlight>
              <a:latin typeface="Arial"/>
              <a:ea typeface="Arial"/>
              <a:cs typeface="Arial"/>
              <a:sym typeface="Arial"/>
            </a:endParaRPr>
          </a:p>
          <a:p>
            <a:pPr marL="904159" lvl="1"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We also see it say considerably more than price, but price will be considered….signal that we need to lower prices, which typically means lower quality</a:t>
            </a:r>
            <a:endParaRPr sz="1100">
              <a:solidFill>
                <a:srgbClr val="222222"/>
              </a:solidFill>
              <a:highlight>
                <a:srgbClr val="FFFFFF"/>
              </a:highlight>
              <a:latin typeface="Arial"/>
              <a:ea typeface="Arial"/>
              <a:cs typeface="Arial"/>
              <a:sym typeface="Arial"/>
            </a:endParaRPr>
          </a:p>
          <a:p>
            <a:pPr marL="452079" indent="-295107">
              <a:buClr>
                <a:srgbClr val="222222"/>
              </a:buClr>
              <a:buSzPts val="1100"/>
              <a:buChar char="●"/>
            </a:pPr>
            <a:r>
              <a:rPr lang="en-US" sz="1100">
                <a:solidFill>
                  <a:srgbClr val="1D1C1D"/>
                </a:solidFill>
                <a:highlight>
                  <a:srgbClr val="F8F8F8"/>
                </a:highlight>
                <a:latin typeface="Arial"/>
                <a:ea typeface="Arial"/>
                <a:cs typeface="Arial"/>
                <a:sym typeface="Arial"/>
              </a:rPr>
              <a:t>for Best Value we need to talk about Corp Ex and PP. For them to feel like they are getting the best value we need to ensure they understand the vendor has the experience needed to complete the program.</a:t>
            </a:r>
            <a:endParaRPr sz="1100">
              <a:solidFill>
                <a:srgbClr val="222222"/>
              </a:solidFill>
              <a:highlight>
                <a:srgbClr val="FFFFFF"/>
              </a:highlight>
              <a:latin typeface="Arial"/>
              <a:ea typeface="Arial"/>
              <a:cs typeface="Arial"/>
              <a:sym typeface="Arial"/>
            </a:endParaRPr>
          </a:p>
          <a:p>
            <a:pPr>
              <a:buClr>
                <a:schemeClr val="dk1"/>
              </a:buClr>
            </a:pPr>
            <a:endParaRPr/>
          </a:p>
          <a:p>
            <a:pPr>
              <a:buClr>
                <a:schemeClr val="dk1"/>
              </a:buClr>
            </a:pPr>
            <a:r>
              <a:rPr lang="en-US"/>
              <a:t>Quantitative  - </a:t>
            </a:r>
            <a:endParaRPr/>
          </a:p>
          <a:p>
            <a:pPr marL="452079" indent="-313944">
              <a:buClr>
                <a:schemeClr val="dk1"/>
              </a:buClr>
              <a:buSzPts val="1400"/>
              <a:buChar char="●"/>
            </a:pPr>
            <a:r>
              <a:rPr lang="en-US"/>
              <a:t>if the only thing that the contractors can quantify is price, then it essentially becomes LPTA</a:t>
            </a:r>
            <a:endParaRPr/>
          </a:p>
          <a:p>
            <a:pPr marL="452079" indent="-313944">
              <a:buClr>
                <a:schemeClr val="dk1"/>
              </a:buClr>
              <a:buSzPts val="1400"/>
              <a:buChar char="●"/>
            </a:pPr>
            <a:r>
              <a:rPr lang="en-US"/>
              <a:t>Baynard Institute</a:t>
            </a:r>
            <a:endParaRPr/>
          </a:p>
          <a:p>
            <a:pPr marL="452079" indent="-313944">
              <a:buClr>
                <a:schemeClr val="dk1"/>
              </a:buClr>
              <a:buSzPts val="1400"/>
              <a:buChar char="●"/>
            </a:pPr>
            <a:r>
              <a:rPr lang="en-US"/>
              <a:t>This goes both ways.  —- Also, did the vendor provide quantitative examples to you?  3 vendors can provide 3 different ways to solve a problem—how are you going to evaluate that?  Did they tell you how, specifically with numbers or a business model, their solution is better.  For example, Lower cost of ownership.  Customer software development vs something like Salesforce.  </a:t>
            </a:r>
            <a:endParaRPr/>
          </a:p>
          <a:p>
            <a:pPr marL="904159" lvl="1" indent="-313944">
              <a:buClr>
                <a:schemeClr val="dk1"/>
              </a:buClr>
              <a:buSzPts val="1400"/>
              <a:buChar char="○"/>
            </a:pPr>
            <a:r>
              <a:rPr lang="en-US"/>
              <a:t>BGOV and Salesforce</a:t>
            </a:r>
            <a:endParaRPr/>
          </a:p>
          <a:p>
            <a:pPr marL="1356238" lvl="2" indent="-313944">
              <a:buClr>
                <a:schemeClr val="dk1"/>
              </a:buClr>
              <a:buSzPts val="1400"/>
              <a:buChar char="■"/>
            </a:pPr>
            <a:r>
              <a:rPr lang="en-US"/>
              <a:t>got to market faster, got revenue faster</a:t>
            </a:r>
            <a:endParaRPr/>
          </a:p>
          <a:p>
            <a:pPr marL="1356238" lvl="2" indent="-313944">
              <a:buClr>
                <a:schemeClr val="dk1"/>
              </a:buClr>
              <a:buSzPts val="1400"/>
              <a:buChar char="■"/>
            </a:pPr>
            <a:r>
              <a:rPr lang="en-US"/>
              <a:t>but total cost of ownership was way higher b/c of customization needed, changing licensing requirements, database costs, etc</a:t>
            </a:r>
            <a:endParaRPr/>
          </a:p>
          <a:p>
            <a:pPr marL="904159" lvl="1" indent="-313944">
              <a:lnSpc>
                <a:spcPct val="107916"/>
              </a:lnSpc>
              <a:buClr>
                <a:schemeClr val="dk1"/>
              </a:buClr>
              <a:buSzPts val="1400"/>
              <a:buFont typeface="Times New Roman"/>
              <a:buChar char="○"/>
            </a:pPr>
            <a:r>
              <a:rPr lang="en-US" sz="1100">
                <a:solidFill>
                  <a:srgbClr val="1D1C1D"/>
                </a:solidFill>
                <a:highlight>
                  <a:srgbClr val="F8F8F8"/>
                </a:highlight>
                <a:latin typeface="Arial"/>
                <a:ea typeface="Arial"/>
                <a:cs typeface="Arial"/>
                <a:sym typeface="Arial"/>
              </a:rPr>
              <a:t>North Star" defined and desired outcomes are listed that are not vague, but rather specific. Including these will help contractors shape proposals that are technically sound and address the issues head on and position contractors well for a fair evaluation that is one to one with expectations. </a:t>
            </a:r>
            <a:endParaRPr sz="1100">
              <a:solidFill>
                <a:srgbClr val="1D1C1D"/>
              </a:solidFill>
              <a:highlight>
                <a:srgbClr val="F8F8F8"/>
              </a:highlight>
              <a:latin typeface="Arial"/>
              <a:ea typeface="Arial"/>
              <a:cs typeface="Arial"/>
              <a:sym typeface="Arial"/>
            </a:endParaRPr>
          </a:p>
          <a:p>
            <a:pPr marL="904159" lvl="1" indent="-313944">
              <a:lnSpc>
                <a:spcPct val="107916"/>
              </a:lnSpc>
              <a:buClr>
                <a:schemeClr val="dk1"/>
              </a:buClr>
              <a:buSzPts val="1400"/>
              <a:buFont typeface="Times New Roman"/>
              <a:buChar char="○"/>
            </a:pPr>
            <a:r>
              <a:rPr lang="en-US" sz="1100">
                <a:solidFill>
                  <a:srgbClr val="1D1C1D"/>
                </a:solidFill>
                <a:highlight>
                  <a:srgbClr val="F8F8F8"/>
                </a:highlight>
                <a:latin typeface="Arial"/>
                <a:ea typeface="Arial"/>
                <a:cs typeface="Arial"/>
                <a:sym typeface="Arial"/>
              </a:rPr>
              <a:t>Regarding software, including a list of software that is currently being used would be helpful so that we do not play a guessing game and can actually answer to the optimization of what is being used currently or offer a better (maybe even less costly) solution.  Ensuring that the tech stack in consistently included in the RFPs so that contractors can fully make a decision on whether the product is something that is within the contractor's wheelhouse.</a:t>
            </a:r>
            <a:endParaRPr/>
          </a:p>
          <a:p>
            <a:pPr marL="452079" indent="-313944">
              <a:buClr>
                <a:schemeClr val="dk1"/>
              </a:buClr>
              <a:buSzPts val="1400"/>
              <a:buChar char="●"/>
            </a:pPr>
            <a:r>
              <a:rPr lang="en-US"/>
              <a:t>Show don’t tell</a:t>
            </a:r>
            <a:endParaRPr/>
          </a:p>
          <a:p>
            <a:pPr marL="904159" lvl="1" indent="-313944">
              <a:buClr>
                <a:schemeClr val="dk1"/>
              </a:buClr>
              <a:buSzPts val="1400"/>
              <a:buChar char="○"/>
            </a:pPr>
            <a:r>
              <a:rPr lang="en-US"/>
              <a:t>If you can’t make it quantitative, consider a different type of procurement.  - do a very brief proposal mainly focused on past performance and company experience and then do a design challenge for example.</a:t>
            </a:r>
            <a:endParaRPr/>
          </a:p>
          <a:p>
            <a:pPr marL="904159" lvl="1" indent="-313944">
              <a:lnSpc>
                <a:spcPct val="107916"/>
              </a:lnSpc>
              <a:buClr>
                <a:schemeClr val="dk1"/>
              </a:buClr>
              <a:buSzPts val="1400"/>
              <a:buChar char="○"/>
            </a:pPr>
            <a:r>
              <a:rPr lang="en-US">
                <a:solidFill>
                  <a:srgbClr val="1F2328"/>
                </a:solidFill>
                <a:highlight>
                  <a:srgbClr val="FFFFFF"/>
                </a:highlight>
                <a:latin typeface="Arial"/>
                <a:ea typeface="Arial"/>
                <a:cs typeface="Arial"/>
                <a:sym typeface="Arial"/>
              </a:rPr>
              <a:t> “show, not tell” in a 3 minute video on the vendor’s process for solving complex problems and then a 4-hour technical challenge demonstrating their process and shipping working code.</a:t>
            </a:r>
            <a:endParaRPr/>
          </a:p>
          <a:p>
            <a:pPr>
              <a:buClr>
                <a:schemeClr val="dk1"/>
              </a:buClr>
            </a:pPr>
            <a:endParaRPr/>
          </a:p>
          <a:p>
            <a:pPr>
              <a:buClr>
                <a:schemeClr val="dk1"/>
              </a:buClr>
            </a:pPr>
            <a:endParaRPr/>
          </a:p>
          <a:p>
            <a:pPr>
              <a:buClr>
                <a:schemeClr val="dk1"/>
              </a:buClr>
            </a:pPr>
            <a:r>
              <a:rPr lang="en-US"/>
              <a:t>Constraints</a:t>
            </a:r>
            <a:endParaRPr/>
          </a:p>
          <a:p>
            <a:pPr marL="452079" indent="-295107">
              <a:lnSpc>
                <a:spcPct val="115000"/>
              </a:lnSpc>
              <a:buClr>
                <a:srgbClr val="222222"/>
              </a:buClr>
              <a:buSzPts val="1100"/>
              <a:buChar char="●"/>
            </a:pPr>
            <a:r>
              <a:rPr lang="en-US" sz="1100">
                <a:solidFill>
                  <a:srgbClr val="222222"/>
                </a:solidFill>
                <a:highlight>
                  <a:srgbClr val="FFFFFF"/>
                </a:highlight>
                <a:latin typeface="Arial"/>
                <a:ea typeface="Arial"/>
                <a:cs typeface="Arial"/>
                <a:sym typeface="Arial"/>
              </a:rPr>
              <a:t>Tell us what your constraints are - we don’t always understand your constraints just like you don’t understand our constraints</a:t>
            </a:r>
            <a:endParaRPr sz="1100">
              <a:solidFill>
                <a:srgbClr val="1D1C1D"/>
              </a:solidFill>
              <a:highlight>
                <a:srgbClr val="F8F8F8"/>
              </a:highlight>
              <a:latin typeface="Arial"/>
              <a:ea typeface="Arial"/>
              <a:cs typeface="Arial"/>
              <a:sym typeface="Arial"/>
            </a:endParaRPr>
          </a:p>
          <a:p>
            <a:pPr>
              <a:buClr>
                <a:schemeClr val="dk1"/>
              </a:buClr>
            </a:pPr>
            <a:endParaRPr sz="1100">
              <a:solidFill>
                <a:srgbClr val="1D1C1D"/>
              </a:solidFill>
              <a:highlight>
                <a:srgbClr val="F8F8F8"/>
              </a:highlight>
              <a:latin typeface="Arial"/>
              <a:ea typeface="Arial"/>
              <a:cs typeface="Arial"/>
              <a:sym typeface="Arial"/>
            </a:endParaRPr>
          </a:p>
          <a:p>
            <a:pPr>
              <a:buClr>
                <a:schemeClr val="dk1"/>
              </a:buClr>
            </a:pPr>
            <a:r>
              <a:rPr lang="en-US" sz="1100">
                <a:solidFill>
                  <a:srgbClr val="1D1C1D"/>
                </a:solidFill>
                <a:highlight>
                  <a:srgbClr val="F8F8F8"/>
                </a:highlight>
                <a:latin typeface="Arial"/>
                <a:ea typeface="Arial"/>
                <a:cs typeface="Arial"/>
                <a:sym typeface="Arial"/>
              </a:rPr>
              <a:t>Avoid protests, industry hates protests too</a:t>
            </a:r>
            <a:endParaRPr sz="1100">
              <a:solidFill>
                <a:srgbClr val="1D1C1D"/>
              </a:solidFill>
              <a:highlight>
                <a:srgbClr val="F8F8F8"/>
              </a:highlight>
              <a:latin typeface="Arial"/>
              <a:ea typeface="Arial"/>
              <a:cs typeface="Arial"/>
              <a:sym typeface="Arial"/>
            </a:endParaRPr>
          </a:p>
          <a:p>
            <a:pPr>
              <a:buClr>
                <a:schemeClr val="dk1"/>
              </a:buClr>
            </a:pPr>
            <a:endParaRPr sz="1100">
              <a:solidFill>
                <a:srgbClr val="1D1C1D"/>
              </a:solidFill>
              <a:highlight>
                <a:srgbClr val="F8F8F8"/>
              </a:highlight>
              <a:latin typeface="Arial"/>
              <a:ea typeface="Arial"/>
              <a:cs typeface="Arial"/>
              <a:sym typeface="Arial"/>
            </a:endParaRPr>
          </a:p>
          <a:p>
            <a:pPr marL="452079" indent="-295107">
              <a:lnSpc>
                <a:spcPct val="115000"/>
              </a:lnSpc>
              <a:buClr>
                <a:srgbClr val="222222"/>
              </a:buClr>
              <a:buSzPts val="1100"/>
              <a:buChar char="●"/>
            </a:pPr>
            <a:endParaRPr sz="1100">
              <a:solidFill>
                <a:srgbClr val="1D1C1D"/>
              </a:solidFill>
              <a:highlight>
                <a:srgbClr val="F8F8F8"/>
              </a:highlight>
              <a:latin typeface="Arial"/>
              <a:ea typeface="Arial"/>
              <a:cs typeface="Arial"/>
              <a:sym typeface="Arial"/>
            </a:endParaRPr>
          </a:p>
          <a:p>
            <a:pPr>
              <a:buClr>
                <a:schemeClr val="dk1"/>
              </a:buClr>
            </a:pPr>
            <a:endParaRPr sz="1100">
              <a:solidFill>
                <a:srgbClr val="1D1C1D"/>
              </a:solidFill>
              <a:highlight>
                <a:srgbClr val="F8F8F8"/>
              </a:highlight>
              <a:latin typeface="Arial"/>
              <a:ea typeface="Arial"/>
              <a:cs typeface="Arial"/>
              <a:sym typeface="Arial"/>
            </a:endParaRPr>
          </a:p>
          <a:p>
            <a:pPr marL="678119" lvl="1" indent="-301386">
              <a:lnSpc>
                <a:spcPct val="107916"/>
              </a:lnSpc>
              <a:buClr>
                <a:schemeClr val="dk1"/>
              </a:buClr>
              <a:buSzPts val="1200"/>
              <a:buFont typeface="Times New Roman"/>
              <a:buAutoNum type="alphaLcPeriod"/>
            </a:pPr>
            <a:r>
              <a:rPr lang="en-US" b="1">
                <a:latin typeface="Times New Roman"/>
                <a:ea typeface="Times New Roman"/>
                <a:cs typeface="Times New Roman"/>
                <a:sym typeface="Times New Roman"/>
              </a:rPr>
              <a:t>Section M (Evaluation Criteria) – 10 minutes </a:t>
            </a:r>
            <a:r>
              <a:rPr lang="en-US" b="1">
                <a:solidFill>
                  <a:srgbClr val="FF0000"/>
                </a:solidFill>
                <a:latin typeface="Times New Roman"/>
                <a:ea typeface="Times New Roman"/>
                <a:cs typeface="Times New Roman"/>
                <a:sym typeface="Times New Roman"/>
              </a:rPr>
              <a:t>(Donald and Kishore)</a:t>
            </a:r>
            <a:endParaRPr b="1">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a:latin typeface="Times New Roman"/>
                <a:ea typeface="Times New Roman"/>
                <a:cs typeface="Times New Roman"/>
                <a:sym typeface="Times New Roman"/>
              </a:rPr>
              <a:t>Technical Factors</a:t>
            </a:r>
            <a:endParaRPr>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a:latin typeface="Times New Roman"/>
                <a:ea typeface="Times New Roman"/>
                <a:cs typeface="Times New Roman"/>
                <a:sym typeface="Times New Roman"/>
              </a:rPr>
              <a:t>Management Approach Factor</a:t>
            </a:r>
            <a:endParaRPr>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a:latin typeface="Times New Roman"/>
                <a:ea typeface="Times New Roman"/>
                <a:cs typeface="Times New Roman"/>
                <a:sym typeface="Times New Roman"/>
              </a:rPr>
              <a:t>Past Experience or Corporate Experience</a:t>
            </a:r>
            <a:endParaRPr>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a:latin typeface="Times New Roman"/>
                <a:ea typeface="Times New Roman"/>
                <a:cs typeface="Times New Roman"/>
                <a:sym typeface="Times New Roman"/>
              </a:rPr>
              <a:t>Personnel</a:t>
            </a:r>
            <a:endParaRPr>
              <a:latin typeface="Times New Roman"/>
              <a:ea typeface="Times New Roman"/>
              <a:cs typeface="Times New Roman"/>
              <a:sym typeface="Times New Roman"/>
            </a:endParaRPr>
          </a:p>
          <a:p>
            <a:pPr marL="1356238"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Impact of procurement delay on ability to keep key personnel</a:t>
            </a:r>
            <a:endParaRPr>
              <a:latin typeface="Times New Roman"/>
              <a:ea typeface="Times New Roman"/>
              <a:cs typeface="Times New Roman"/>
              <a:sym typeface="Times New Roman"/>
            </a:endParaRPr>
          </a:p>
          <a:p>
            <a:pPr marL="949367" lvl="2" indent="-346593">
              <a:lnSpc>
                <a:spcPct val="107916"/>
              </a:lnSpc>
              <a:buClr>
                <a:schemeClr val="dk1"/>
              </a:buClr>
              <a:buSzPts val="1200"/>
              <a:buFont typeface="Noto Sans Symbols"/>
              <a:buChar char="●"/>
            </a:pPr>
            <a:r>
              <a:rPr lang="en-US">
                <a:latin typeface="Times New Roman"/>
                <a:ea typeface="Times New Roman"/>
                <a:cs typeface="Times New Roman"/>
                <a:sym typeface="Times New Roman"/>
              </a:rPr>
              <a:t>Best Value Trade Off Analysis</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What does technically acceptable mean?</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What does “considerably more” mean?</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How will you trade off? </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How do you measure value?</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Objective v. subjective criteria</a:t>
            </a:r>
            <a:endParaRPr>
              <a:latin typeface="Times New Roman"/>
              <a:ea typeface="Times New Roman"/>
              <a:cs typeface="Times New Roman"/>
              <a:sym typeface="Times New Roman"/>
            </a:endParaRPr>
          </a:p>
          <a:p>
            <a:pPr marL="1356238" lvl="1" indent="-301386">
              <a:lnSpc>
                <a:spcPct val="107916"/>
              </a:lnSpc>
              <a:buClr>
                <a:schemeClr val="dk1"/>
              </a:buClr>
              <a:buSzPts val="1200"/>
              <a:buFont typeface="Courier New"/>
              <a:buChar char="o"/>
            </a:pPr>
            <a:r>
              <a:rPr lang="en-US">
                <a:latin typeface="Times New Roman"/>
                <a:ea typeface="Times New Roman"/>
                <a:cs typeface="Times New Roman"/>
                <a:sym typeface="Times New Roman"/>
              </a:rPr>
              <a:t>Importance of Debrief to explain how decision was made. Companies protest when they can’t understand it or make sense of it. </a:t>
            </a:r>
            <a:endParaRPr>
              <a:latin typeface="Times New Roman"/>
              <a:ea typeface="Times New Roman"/>
              <a:cs typeface="Times New Roman"/>
              <a:sym typeface="Times New Roman"/>
            </a:endParaRPr>
          </a:p>
          <a:p>
            <a:pPr marL="904159" indent="-301386">
              <a:lnSpc>
                <a:spcPct val="107916"/>
              </a:lnSpc>
              <a:buClr>
                <a:schemeClr val="dk1"/>
              </a:buClr>
              <a:buSzPts val="1200"/>
              <a:buFont typeface="Noto Sans Symbols"/>
              <a:buChar char="●"/>
            </a:pPr>
            <a:r>
              <a:rPr lang="en-US">
                <a:latin typeface="Times New Roman"/>
                <a:ea typeface="Times New Roman"/>
                <a:cs typeface="Times New Roman"/>
                <a:sym typeface="Times New Roman"/>
              </a:rPr>
              <a:t>Provides examples from RFPs to show differences</a:t>
            </a:r>
            <a:endParaRPr>
              <a:latin typeface="Times New Roman"/>
              <a:ea typeface="Times New Roman"/>
              <a:cs typeface="Times New Roman"/>
              <a:sym typeface="Times New Roman"/>
            </a:endParaRPr>
          </a:p>
          <a:p>
            <a:pPr>
              <a:buClr>
                <a:schemeClr val="dk1"/>
              </a:buClr>
            </a:pPr>
            <a:endParaRPr sz="1100">
              <a:solidFill>
                <a:srgbClr val="1D1C1D"/>
              </a:solidFill>
              <a:highlight>
                <a:srgbClr val="F8F8F8"/>
              </a:highlight>
              <a:latin typeface="Arial"/>
              <a:ea typeface="Arial"/>
              <a:cs typeface="Arial"/>
              <a:sym typeface="Arial"/>
            </a:endParaRPr>
          </a:p>
          <a:p>
            <a:pPr>
              <a:buClr>
                <a:schemeClr val="dk1"/>
              </a:buClr>
            </a:pPr>
            <a:endParaRPr/>
          </a:p>
          <a:p>
            <a:endParaRPr b="1">
              <a:latin typeface="Times New Roman"/>
              <a:ea typeface="Times New Roman"/>
              <a:cs typeface="Times New Roman"/>
              <a:sym typeface="Times New Roman"/>
            </a:endParaRPr>
          </a:p>
        </p:txBody>
      </p:sp>
      <p:sp>
        <p:nvSpPr>
          <p:cNvPr id="106" name="Google Shape;106;g26185f40623_0_35:notes"/>
          <p:cNvSpPr txBox="1">
            <a:spLocks noGrp="1"/>
          </p:cNvSpPr>
          <p:nvPr>
            <p:ph type="sldNum" idx="12"/>
          </p:nvPr>
        </p:nvSpPr>
        <p:spPr>
          <a:xfrm>
            <a:off x="3919459" y="8743369"/>
            <a:ext cx="2998419" cy="461925"/>
          </a:xfrm>
          <a:prstGeom prst="rect">
            <a:avLst/>
          </a:prstGeom>
          <a:noFill/>
          <a:ln>
            <a:noFill/>
          </a:ln>
        </p:spPr>
        <p:txBody>
          <a:bodyPr spcFirstLastPara="1" wrap="square" lIns="92131" tIns="46053" rIns="92131" bIns="46053" anchor="b" anchorCtr="0">
            <a:noAutofit/>
          </a:bodyPr>
          <a:lstStyle/>
          <a:p>
            <a:fld id="{00000000-1234-1234-1234-123412341234}" type="slidenum">
              <a:rPr lang="en-US"/>
              <a:pPr/>
              <a:t>21</a:t>
            </a:fld>
            <a:endParaRPr/>
          </a:p>
        </p:txBody>
      </p:sp>
    </p:spTree>
    <p:extLst>
      <p:ext uri="{BB962C8B-B14F-4D97-AF65-F5344CB8AC3E}">
        <p14:creationId xmlns:p14="http://schemas.microsoft.com/office/powerpoint/2010/main" val="1566238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566C-3CBB-43B0-906F-E119354423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BEF7E0-14A1-4854-B7C6-ADAB9B35C3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2F6332-B629-4CB9-A1E8-52049206AF9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8140A41-A5B8-4492-B4D4-D1500838281C}"/>
              </a:ext>
            </a:extLst>
          </p:cNvPr>
          <p:cNvSpPr>
            <a:spLocks noGrp="1"/>
          </p:cNvSpPr>
          <p:nvPr>
            <p:ph type="ftr" sz="quarter" idx="11"/>
          </p:nvPr>
        </p:nvSpPr>
        <p:spPr/>
        <p:txBody>
          <a:bodyPr/>
          <a:lstStyle/>
          <a:p>
            <a:r>
              <a:rPr lang="en-US"/>
              <a:t>FDA | Food and Drug Administration </a:t>
            </a:r>
          </a:p>
        </p:txBody>
      </p:sp>
      <p:sp>
        <p:nvSpPr>
          <p:cNvPr id="6" name="Slide Number Placeholder 5">
            <a:extLst>
              <a:ext uri="{FF2B5EF4-FFF2-40B4-BE49-F238E27FC236}">
                <a16:creationId xmlns:a16="http://schemas.microsoft.com/office/drawing/2014/main" id="{BD906C64-574F-42EA-AE8F-BF1CA953CBE0}"/>
              </a:ext>
            </a:extLst>
          </p:cNvPr>
          <p:cNvSpPr>
            <a:spLocks noGrp="1"/>
          </p:cNvSpPr>
          <p:nvPr>
            <p:ph type="sldNum" sz="quarter" idx="12"/>
          </p:nvPr>
        </p:nvSpPr>
        <p:spPr/>
        <p:txBody>
          <a:bodyPr/>
          <a:lstStyle/>
          <a:p>
            <a:fld id="{220B79DD-1579-4685-ADB6-82D985A8BE73}" type="slidenum">
              <a:rPr lang="en-US" smtClean="0"/>
              <a:t>‹#›</a:t>
            </a:fld>
            <a:endParaRPr lang="en-US"/>
          </a:p>
        </p:txBody>
      </p:sp>
    </p:spTree>
    <p:extLst>
      <p:ext uri="{BB962C8B-B14F-4D97-AF65-F5344CB8AC3E}">
        <p14:creationId xmlns:p14="http://schemas.microsoft.com/office/powerpoint/2010/main" val="199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7200-C6C3-4A52-B193-B11B9CC7D2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64FD3A-681D-4713-B82C-8E96FDFEF3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9F0D7-A815-42C5-B9FB-C69CA434190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DFE0C92-248D-46CF-BF78-E96C3FC1EF17}"/>
              </a:ext>
            </a:extLst>
          </p:cNvPr>
          <p:cNvSpPr>
            <a:spLocks noGrp="1"/>
          </p:cNvSpPr>
          <p:nvPr>
            <p:ph type="ftr" sz="quarter" idx="11"/>
          </p:nvPr>
        </p:nvSpPr>
        <p:spPr/>
        <p:txBody>
          <a:bodyPr/>
          <a:lstStyle/>
          <a:p>
            <a:r>
              <a:rPr lang="en-US"/>
              <a:t>FDA | Food and Drug Administration </a:t>
            </a:r>
          </a:p>
        </p:txBody>
      </p:sp>
      <p:sp>
        <p:nvSpPr>
          <p:cNvPr id="6" name="Slide Number Placeholder 5">
            <a:extLst>
              <a:ext uri="{FF2B5EF4-FFF2-40B4-BE49-F238E27FC236}">
                <a16:creationId xmlns:a16="http://schemas.microsoft.com/office/drawing/2014/main" id="{A7D1DF3B-A03A-4764-AF25-24FD8FD7EA4D}"/>
              </a:ext>
            </a:extLst>
          </p:cNvPr>
          <p:cNvSpPr>
            <a:spLocks noGrp="1"/>
          </p:cNvSpPr>
          <p:nvPr>
            <p:ph type="sldNum" sz="quarter" idx="12"/>
          </p:nvPr>
        </p:nvSpPr>
        <p:spPr/>
        <p:txBody>
          <a:bodyPr/>
          <a:lstStyle/>
          <a:p>
            <a:fld id="{220B79DD-1579-4685-ADB6-82D985A8BE73}" type="slidenum">
              <a:rPr lang="en-US" smtClean="0"/>
              <a:t>‹#›</a:t>
            </a:fld>
            <a:endParaRPr lang="en-US"/>
          </a:p>
        </p:txBody>
      </p:sp>
    </p:spTree>
    <p:extLst>
      <p:ext uri="{BB962C8B-B14F-4D97-AF65-F5344CB8AC3E}">
        <p14:creationId xmlns:p14="http://schemas.microsoft.com/office/powerpoint/2010/main" val="58093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3DD428-0242-4400-BE43-8845BA3F76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2ABF0A-AB58-4BB3-8BAE-0561285C97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31ABB-B4EE-4FC7-8C75-01146E4C41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7254CA1-7004-4B90-AAB0-BDA438EF71C9}"/>
              </a:ext>
            </a:extLst>
          </p:cNvPr>
          <p:cNvSpPr>
            <a:spLocks noGrp="1"/>
          </p:cNvSpPr>
          <p:nvPr>
            <p:ph type="ftr" sz="quarter" idx="11"/>
          </p:nvPr>
        </p:nvSpPr>
        <p:spPr/>
        <p:txBody>
          <a:bodyPr/>
          <a:lstStyle/>
          <a:p>
            <a:r>
              <a:rPr lang="en-US"/>
              <a:t>FDA | Food and Drug Administration </a:t>
            </a:r>
          </a:p>
        </p:txBody>
      </p:sp>
      <p:sp>
        <p:nvSpPr>
          <p:cNvPr id="6" name="Slide Number Placeholder 5">
            <a:extLst>
              <a:ext uri="{FF2B5EF4-FFF2-40B4-BE49-F238E27FC236}">
                <a16:creationId xmlns:a16="http://schemas.microsoft.com/office/drawing/2014/main" id="{D9A0E838-4B31-488A-BE1A-AD840C8696D4}"/>
              </a:ext>
            </a:extLst>
          </p:cNvPr>
          <p:cNvSpPr>
            <a:spLocks noGrp="1"/>
          </p:cNvSpPr>
          <p:nvPr>
            <p:ph type="sldNum" sz="quarter" idx="12"/>
          </p:nvPr>
        </p:nvSpPr>
        <p:spPr/>
        <p:txBody>
          <a:bodyPr/>
          <a:lstStyle/>
          <a:p>
            <a:fld id="{220B79DD-1579-4685-ADB6-82D985A8BE73}" type="slidenum">
              <a:rPr lang="en-US" smtClean="0"/>
              <a:t>‹#›</a:t>
            </a:fld>
            <a:endParaRPr lang="en-US"/>
          </a:p>
        </p:txBody>
      </p:sp>
    </p:spTree>
    <p:extLst>
      <p:ext uri="{BB962C8B-B14F-4D97-AF65-F5344CB8AC3E}">
        <p14:creationId xmlns:p14="http://schemas.microsoft.com/office/powerpoint/2010/main" val="2623866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20"/>
        <p:cNvGrpSpPr/>
        <p:nvPr/>
      </p:nvGrpSpPr>
      <p:grpSpPr>
        <a:xfrm>
          <a:off x="0" y="0"/>
          <a:ext cx="0" cy="0"/>
          <a:chOff x="0" y="0"/>
          <a:chExt cx="0" cy="0"/>
        </a:xfrm>
      </p:grpSpPr>
      <p:sp>
        <p:nvSpPr>
          <p:cNvPr id="21" name="Google Shape;21;p3"/>
          <p:cNvSpPr/>
          <p:nvPr/>
        </p:nvSpPr>
        <p:spPr>
          <a:xfrm>
            <a:off x="0" y="6323916"/>
            <a:ext cx="12192000" cy="534084"/>
          </a:xfrm>
          <a:prstGeom prst="rect">
            <a:avLst/>
          </a:prstGeom>
          <a:gradFill>
            <a:gsLst>
              <a:gs pos="0">
                <a:srgbClr val="3051A2"/>
              </a:gs>
              <a:gs pos="74000">
                <a:srgbClr val="429DD4"/>
              </a:gs>
              <a:gs pos="83000">
                <a:srgbClr val="45ACEA"/>
              </a:gs>
              <a:gs pos="100000">
                <a:srgbClr val="45ACEA"/>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3"/>
          <p:cNvSpPr txBox="1">
            <a:spLocks noGrp="1"/>
          </p:cNvSpPr>
          <p:nvPr>
            <p:ph type="title"/>
          </p:nvPr>
        </p:nvSpPr>
        <p:spPr>
          <a:xfrm>
            <a:off x="838200" y="365125"/>
            <a:ext cx="10515600" cy="9934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76BB"/>
              </a:buClr>
              <a:buSzPts val="4400"/>
              <a:buFont typeface="Calibri"/>
              <a:buNone/>
              <a:defRPr b="1" i="0">
                <a:solidFill>
                  <a:srgbClr val="2076BB"/>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838200" y="6402583"/>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402583"/>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FDA | Food and Drug Administration </a:t>
            </a:r>
            <a:endParaRPr/>
          </a:p>
        </p:txBody>
      </p:sp>
      <p:sp>
        <p:nvSpPr>
          <p:cNvPr id="25" name="Google Shape;25;p3"/>
          <p:cNvSpPr txBox="1">
            <a:spLocks noGrp="1"/>
          </p:cNvSpPr>
          <p:nvPr>
            <p:ph type="sldNum" idx="12"/>
          </p:nvPr>
        </p:nvSpPr>
        <p:spPr>
          <a:xfrm>
            <a:off x="177007" y="6402583"/>
            <a:ext cx="4889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Poppins"/>
                <a:ea typeface="Poppins"/>
                <a:cs typeface="Poppins"/>
                <a:sym typeface="Poppins"/>
              </a:defRPr>
            </a:lvl1pPr>
            <a:lvl2pPr marL="0" lvl="1" indent="0" algn="r">
              <a:spcBef>
                <a:spcPts val="0"/>
              </a:spcBef>
              <a:buNone/>
              <a:defRPr sz="1200" b="0" i="0" u="none" strike="noStrike" cap="none">
                <a:solidFill>
                  <a:schemeClr val="lt1"/>
                </a:solidFill>
                <a:latin typeface="Poppins"/>
                <a:ea typeface="Poppins"/>
                <a:cs typeface="Poppins"/>
                <a:sym typeface="Poppins"/>
              </a:defRPr>
            </a:lvl2pPr>
            <a:lvl3pPr marL="0" lvl="2" indent="0" algn="r">
              <a:spcBef>
                <a:spcPts val="0"/>
              </a:spcBef>
              <a:buNone/>
              <a:defRPr sz="1200" b="0" i="0" u="none" strike="noStrike" cap="none">
                <a:solidFill>
                  <a:schemeClr val="lt1"/>
                </a:solidFill>
                <a:latin typeface="Poppins"/>
                <a:ea typeface="Poppins"/>
                <a:cs typeface="Poppins"/>
                <a:sym typeface="Poppins"/>
              </a:defRPr>
            </a:lvl3pPr>
            <a:lvl4pPr marL="0" lvl="3" indent="0" algn="r">
              <a:spcBef>
                <a:spcPts val="0"/>
              </a:spcBef>
              <a:buNone/>
              <a:defRPr sz="1200" b="0" i="0" u="none" strike="noStrike" cap="none">
                <a:solidFill>
                  <a:schemeClr val="lt1"/>
                </a:solidFill>
                <a:latin typeface="Poppins"/>
                <a:ea typeface="Poppins"/>
                <a:cs typeface="Poppins"/>
                <a:sym typeface="Poppins"/>
              </a:defRPr>
            </a:lvl4pPr>
            <a:lvl5pPr marL="0" lvl="4" indent="0" algn="r">
              <a:spcBef>
                <a:spcPts val="0"/>
              </a:spcBef>
              <a:buNone/>
              <a:defRPr sz="1200" b="0" i="0" u="none" strike="noStrike" cap="none">
                <a:solidFill>
                  <a:schemeClr val="lt1"/>
                </a:solidFill>
                <a:latin typeface="Poppins"/>
                <a:ea typeface="Poppins"/>
                <a:cs typeface="Poppins"/>
                <a:sym typeface="Poppins"/>
              </a:defRPr>
            </a:lvl5pPr>
            <a:lvl6pPr marL="0" lvl="5" indent="0" algn="r">
              <a:spcBef>
                <a:spcPts val="0"/>
              </a:spcBef>
              <a:buNone/>
              <a:defRPr sz="1200" b="0" i="0" u="none" strike="noStrike" cap="none">
                <a:solidFill>
                  <a:schemeClr val="lt1"/>
                </a:solidFill>
                <a:latin typeface="Poppins"/>
                <a:ea typeface="Poppins"/>
                <a:cs typeface="Poppins"/>
                <a:sym typeface="Poppins"/>
              </a:defRPr>
            </a:lvl6pPr>
            <a:lvl7pPr marL="0" lvl="6" indent="0" algn="r">
              <a:spcBef>
                <a:spcPts val="0"/>
              </a:spcBef>
              <a:buNone/>
              <a:defRPr sz="1200" b="0" i="0" u="none" strike="noStrike" cap="none">
                <a:solidFill>
                  <a:schemeClr val="lt1"/>
                </a:solidFill>
                <a:latin typeface="Poppins"/>
                <a:ea typeface="Poppins"/>
                <a:cs typeface="Poppins"/>
                <a:sym typeface="Poppins"/>
              </a:defRPr>
            </a:lvl7pPr>
            <a:lvl8pPr marL="0" lvl="7" indent="0" algn="r">
              <a:spcBef>
                <a:spcPts val="0"/>
              </a:spcBef>
              <a:buNone/>
              <a:defRPr sz="1200" b="0" i="0" u="none" strike="noStrike" cap="none">
                <a:solidFill>
                  <a:schemeClr val="lt1"/>
                </a:solidFill>
                <a:latin typeface="Poppins"/>
                <a:ea typeface="Poppins"/>
                <a:cs typeface="Poppins"/>
                <a:sym typeface="Poppins"/>
              </a:defRPr>
            </a:lvl8pPr>
            <a:lvl9pPr marL="0" lvl="8" indent="0" algn="r">
              <a:spcBef>
                <a:spcPts val="0"/>
              </a:spcBef>
              <a:buNone/>
              <a:defRPr sz="1200" b="0" i="0" u="none" strike="noStrike" cap="none">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3"/>
          <p:cNvSpPr txBox="1">
            <a:spLocks noGrp="1"/>
          </p:cNvSpPr>
          <p:nvPr>
            <p:ph type="body" idx="1"/>
          </p:nvPr>
        </p:nvSpPr>
        <p:spPr>
          <a:xfrm>
            <a:off x="838200" y="1697200"/>
            <a:ext cx="10515600" cy="4351338"/>
          </a:xfrm>
          <a:prstGeom prst="rect">
            <a:avLst/>
          </a:prstGeom>
          <a:noFill/>
          <a:ln>
            <a:noFill/>
          </a:ln>
        </p:spPr>
        <p:txBody>
          <a:bodyPr spcFirstLastPara="1" wrap="square" lIns="91425" tIns="45700" rIns="91425" bIns="45700" anchor="t" anchorCtr="0">
            <a:normAutofit/>
          </a:bodyPr>
          <a:lstStyle>
            <a:lvl1pPr marL="457200" lvl="0" indent="-370840" algn="l">
              <a:lnSpc>
                <a:spcPct val="90000"/>
              </a:lnSpc>
              <a:spcBef>
                <a:spcPts val="1000"/>
              </a:spcBef>
              <a:spcAft>
                <a:spcPts val="0"/>
              </a:spcAft>
              <a:buSzPts val="2240"/>
              <a:buFont typeface="Noto Sans Symbols"/>
              <a:buChar char="⮚"/>
              <a:defRPr b="0" i="0">
                <a:latin typeface="Calibri"/>
                <a:ea typeface="Calibri"/>
                <a:cs typeface="Calibri"/>
                <a:sym typeface="Calibri"/>
              </a:defRPr>
            </a:lvl1pPr>
            <a:lvl2pPr marL="914400" lvl="1" indent="-350519" algn="l">
              <a:lnSpc>
                <a:spcPct val="100000"/>
              </a:lnSpc>
              <a:spcBef>
                <a:spcPts val="600"/>
              </a:spcBef>
              <a:spcAft>
                <a:spcPts val="0"/>
              </a:spcAft>
              <a:buSzPts val="1920"/>
              <a:buChar char="•"/>
              <a:defRPr>
                <a:latin typeface="Calibri"/>
                <a:ea typeface="Calibri"/>
                <a:cs typeface="Calibri"/>
                <a:sym typeface="Calibri"/>
              </a:defRPr>
            </a:lvl2pPr>
            <a:lvl3pPr marL="1371600" lvl="2" indent="-330200" algn="l">
              <a:lnSpc>
                <a:spcPct val="100000"/>
              </a:lnSpc>
              <a:spcBef>
                <a:spcPts val="600"/>
              </a:spcBef>
              <a:spcAft>
                <a:spcPts val="0"/>
              </a:spcAft>
              <a:buSzPts val="1600"/>
              <a:buFont typeface="Courier New"/>
              <a:buChar char="o"/>
              <a:defRPr>
                <a:latin typeface="Calibri"/>
                <a:ea typeface="Calibri"/>
                <a:cs typeface="Calibri"/>
                <a:sym typeface="Calibri"/>
              </a:defRPr>
            </a:lvl3pPr>
            <a:lvl4pPr marL="1828800" lvl="3" indent="-320039" algn="l">
              <a:lnSpc>
                <a:spcPct val="100000"/>
              </a:lnSpc>
              <a:spcBef>
                <a:spcPts val="300"/>
              </a:spcBef>
              <a:spcAft>
                <a:spcPts val="0"/>
              </a:spcAft>
              <a:buSzPts val="1440"/>
              <a:buChar char="•"/>
              <a:defRPr>
                <a:latin typeface="Calibri"/>
                <a:ea typeface="Calibri"/>
                <a:cs typeface="Calibri"/>
                <a:sym typeface="Calibri"/>
              </a:defRPr>
            </a:lvl4pPr>
            <a:lvl5pPr marL="2286000" lvl="4" indent="-320039" algn="l">
              <a:lnSpc>
                <a:spcPct val="100000"/>
              </a:lnSpc>
              <a:spcBef>
                <a:spcPts val="300"/>
              </a:spcBef>
              <a:spcAft>
                <a:spcPts val="0"/>
              </a:spcAft>
              <a:buSzPts val="144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52479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1292466E-9BFC-D8E8-2A09-76FFF7A91F05}"/>
              </a:ext>
              <a:ext uri="{C183D7F6-B498-43B3-948B-1728B52AA6E4}">
                <adec:decorative xmlns:adec="http://schemas.microsoft.com/office/drawing/2017/decorative" val="1"/>
              </a:ext>
            </a:extLst>
          </p:cNvPr>
          <p:cNvSpPr>
            <a:spLocks noGrp="1"/>
          </p:cNvSpPr>
          <p:nvPr>
            <p:ph type="ftr" sz="quarter" idx="11"/>
          </p:nvPr>
        </p:nvSpPr>
        <p:spPr>
          <a:xfrm>
            <a:off x="1966457" y="6453322"/>
            <a:ext cx="825908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FDA | Food and Drug Administration </a:t>
            </a:r>
            <a:endParaRPr kumimoji="0" lang="en-US" sz="14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53686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e_Header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41AB1A-3107-CFC4-5C17-05BC1B3C388A}"/>
              </a:ext>
            </a:extLst>
          </p:cNvPr>
          <p:cNvPicPr>
            <a:picLocks noChangeAspect="1"/>
          </p:cNvPicPr>
          <p:nvPr userDrawn="1"/>
        </p:nvPicPr>
        <p:blipFill>
          <a:blip r:embed="rId2"/>
          <a:srcRect/>
          <a:stretch/>
        </p:blipFill>
        <p:spPr>
          <a:xfrm>
            <a:off x="-31899" y="1717"/>
            <a:ext cx="12260328" cy="1686638"/>
          </a:xfrm>
          <a:prstGeom prst="rect">
            <a:avLst/>
          </a:prstGeom>
        </p:spPr>
      </p:pic>
      <p:sp>
        <p:nvSpPr>
          <p:cNvPr id="8" name="Text Placeholder 5">
            <a:extLst>
              <a:ext uri="{FF2B5EF4-FFF2-40B4-BE49-F238E27FC236}">
                <a16:creationId xmlns:a16="http://schemas.microsoft.com/office/drawing/2014/main" id="{19EB081B-28A9-4407-E609-39A270BFF892}"/>
              </a:ext>
            </a:extLst>
          </p:cNvPr>
          <p:cNvSpPr>
            <a:spLocks noGrp="1"/>
          </p:cNvSpPr>
          <p:nvPr>
            <p:ph type="body" sz="quarter" idx="10" hasCustomPrompt="1"/>
          </p:nvPr>
        </p:nvSpPr>
        <p:spPr>
          <a:xfrm>
            <a:off x="586824" y="434548"/>
            <a:ext cx="6519863" cy="349454"/>
          </a:xfrm>
          <a:prstGeom prst="rect">
            <a:avLst/>
          </a:prstGeom>
        </p:spPr>
        <p:txBody>
          <a:bodyPr/>
          <a:lstStyle>
            <a:lvl1pPr marL="0" indent="0">
              <a:buNone/>
              <a:defRPr sz="1800" b="0">
                <a:solidFill>
                  <a:schemeClr val="bg1"/>
                </a:solidFill>
              </a:defRPr>
            </a:lvl1pPr>
          </a:lstStyle>
          <a:p>
            <a:r>
              <a:rPr lang="en-US" b="1" dirty="0">
                <a:solidFill>
                  <a:schemeClr val="bg1"/>
                </a:solidFill>
              </a:rPr>
              <a:t>SECTION</a:t>
            </a:r>
          </a:p>
        </p:txBody>
      </p:sp>
      <p:sp>
        <p:nvSpPr>
          <p:cNvPr id="12" name="Text Placeholder 10">
            <a:extLst>
              <a:ext uri="{FF2B5EF4-FFF2-40B4-BE49-F238E27FC236}">
                <a16:creationId xmlns:a16="http://schemas.microsoft.com/office/drawing/2014/main" id="{7A109DD5-7549-922B-5866-C1602E18B21A}"/>
              </a:ext>
            </a:extLst>
          </p:cNvPr>
          <p:cNvSpPr>
            <a:spLocks noGrp="1"/>
          </p:cNvSpPr>
          <p:nvPr>
            <p:ph type="body" sz="quarter" idx="11" hasCustomPrompt="1"/>
          </p:nvPr>
        </p:nvSpPr>
        <p:spPr>
          <a:xfrm>
            <a:off x="573434" y="784002"/>
            <a:ext cx="11045132" cy="637294"/>
          </a:xfrm>
          <a:prstGeom prst="rect">
            <a:avLst/>
          </a:prstGeom>
        </p:spPr>
        <p:txBody>
          <a:bodyPr/>
          <a:lstStyle>
            <a:lvl1pPr marL="0" indent="0">
              <a:buNone/>
              <a:defRPr sz="3000">
                <a:solidFill>
                  <a:srgbClr val="E9CD11"/>
                </a:solidFill>
              </a:defRPr>
            </a:lvl1pPr>
          </a:lstStyle>
          <a:p>
            <a:pPr lvl="0"/>
            <a:r>
              <a:rPr lang="en-US" dirty="0"/>
              <a:t>Slide Title Here</a:t>
            </a:r>
          </a:p>
        </p:txBody>
      </p:sp>
    </p:spTree>
    <p:extLst>
      <p:ext uri="{BB962C8B-B14F-4D97-AF65-F5344CB8AC3E}">
        <p14:creationId xmlns:p14="http://schemas.microsoft.com/office/powerpoint/2010/main" val="3686392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e_1 Co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D7483A-6C28-5390-6009-CA65FA7979CC}"/>
              </a:ext>
            </a:extLst>
          </p:cNvPr>
          <p:cNvSpPr>
            <a:spLocks noGrp="1"/>
          </p:cNvSpPr>
          <p:nvPr>
            <p:ph idx="1"/>
          </p:nvPr>
        </p:nvSpPr>
        <p:spPr>
          <a:xfrm>
            <a:off x="838200" y="1825625"/>
            <a:ext cx="10515600" cy="4351338"/>
          </a:xfrm>
          <a:prstGeom prst="rect">
            <a:avLst/>
          </a:prstGeom>
        </p:spPr>
        <p:txBody>
          <a:bodyPr/>
          <a:lstStyle>
            <a:lvl1pPr marL="0" indent="0">
              <a:buNone/>
              <a:defRPr>
                <a:solidFill>
                  <a:srgbClr val="4A4F54"/>
                </a:solidFill>
              </a:defRPr>
            </a:lvl1pPr>
            <a:lvl2pPr>
              <a:defRPr>
                <a:solidFill>
                  <a:srgbClr val="4A4F54"/>
                </a:solidFill>
              </a:defRPr>
            </a:lvl2pPr>
            <a:lvl3pPr>
              <a:defRPr>
                <a:solidFill>
                  <a:srgbClr val="4A4F54"/>
                </a:solidFill>
              </a:defRPr>
            </a:lvl3pPr>
            <a:lvl4pPr>
              <a:defRPr>
                <a:solidFill>
                  <a:srgbClr val="4A4F54"/>
                </a:solidFill>
              </a:defRPr>
            </a:lvl4pPr>
            <a:lvl5pPr>
              <a:defRPr>
                <a:solidFill>
                  <a:srgbClr val="4A4F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B56DDB3-105A-09FD-657F-703084EAB8F4}"/>
              </a:ext>
            </a:extLst>
          </p:cNvPr>
          <p:cNvPicPr>
            <a:picLocks noChangeAspect="1"/>
          </p:cNvPicPr>
          <p:nvPr userDrawn="1"/>
        </p:nvPicPr>
        <p:blipFill>
          <a:blip r:embed="rId2"/>
          <a:srcRect/>
          <a:stretch/>
        </p:blipFill>
        <p:spPr>
          <a:xfrm>
            <a:off x="-31899" y="1717"/>
            <a:ext cx="12260328" cy="1686638"/>
          </a:xfrm>
          <a:prstGeom prst="rect">
            <a:avLst/>
          </a:prstGeom>
        </p:spPr>
      </p:pic>
      <p:sp>
        <p:nvSpPr>
          <p:cNvPr id="8" name="Text Placeholder 5">
            <a:extLst>
              <a:ext uri="{FF2B5EF4-FFF2-40B4-BE49-F238E27FC236}">
                <a16:creationId xmlns:a16="http://schemas.microsoft.com/office/drawing/2014/main" id="{3CA528DA-3C5E-56D3-2927-C1E888A4E260}"/>
              </a:ext>
            </a:extLst>
          </p:cNvPr>
          <p:cNvSpPr>
            <a:spLocks noGrp="1"/>
          </p:cNvSpPr>
          <p:nvPr>
            <p:ph type="body" sz="quarter" idx="13" hasCustomPrompt="1"/>
          </p:nvPr>
        </p:nvSpPr>
        <p:spPr>
          <a:xfrm>
            <a:off x="586824" y="434548"/>
            <a:ext cx="6519863" cy="349454"/>
          </a:xfrm>
          <a:prstGeom prst="rect">
            <a:avLst/>
          </a:prstGeom>
        </p:spPr>
        <p:txBody>
          <a:bodyPr/>
          <a:lstStyle>
            <a:lvl1pPr marL="0" indent="0">
              <a:buNone/>
              <a:defRPr sz="1800"/>
            </a:lvl1pPr>
          </a:lstStyle>
          <a:p>
            <a:r>
              <a:rPr lang="en-US" b="1" dirty="0">
                <a:solidFill>
                  <a:schemeClr val="bg1"/>
                </a:solidFill>
              </a:rPr>
              <a:t>SECTION</a:t>
            </a:r>
          </a:p>
        </p:txBody>
      </p:sp>
      <p:sp>
        <p:nvSpPr>
          <p:cNvPr id="9" name="Text Placeholder 10">
            <a:extLst>
              <a:ext uri="{FF2B5EF4-FFF2-40B4-BE49-F238E27FC236}">
                <a16:creationId xmlns:a16="http://schemas.microsoft.com/office/drawing/2014/main" id="{6E13EB9B-056C-015E-1B27-DF8343677D7D}"/>
              </a:ext>
            </a:extLst>
          </p:cNvPr>
          <p:cNvSpPr>
            <a:spLocks noGrp="1"/>
          </p:cNvSpPr>
          <p:nvPr>
            <p:ph type="body" sz="quarter" idx="14" hasCustomPrompt="1"/>
          </p:nvPr>
        </p:nvSpPr>
        <p:spPr>
          <a:xfrm>
            <a:off x="573434" y="784002"/>
            <a:ext cx="11045132" cy="637294"/>
          </a:xfrm>
          <a:prstGeom prst="rect">
            <a:avLst/>
          </a:prstGeom>
        </p:spPr>
        <p:txBody>
          <a:bodyPr/>
          <a:lstStyle>
            <a:lvl1pPr marL="0" indent="0">
              <a:buNone/>
              <a:defRPr sz="3000">
                <a:solidFill>
                  <a:srgbClr val="E9CD11"/>
                </a:solidFill>
              </a:defRPr>
            </a:lvl1pPr>
          </a:lstStyle>
          <a:p>
            <a:pPr lvl="0"/>
            <a:r>
              <a:rPr lang="en-US" dirty="0"/>
              <a:t>Slide Title Here</a:t>
            </a:r>
          </a:p>
        </p:txBody>
      </p:sp>
    </p:spTree>
    <p:extLst>
      <p:ext uri="{BB962C8B-B14F-4D97-AF65-F5344CB8AC3E}">
        <p14:creationId xmlns:p14="http://schemas.microsoft.com/office/powerpoint/2010/main" val="660087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e_2Co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0064AA-3888-CBB0-79B3-D1EAD16C7814}"/>
              </a:ext>
            </a:extLst>
          </p:cNvPr>
          <p:cNvSpPr>
            <a:spLocks noGrp="1"/>
          </p:cNvSpPr>
          <p:nvPr>
            <p:ph sz="half" idx="1"/>
          </p:nvPr>
        </p:nvSpPr>
        <p:spPr>
          <a:xfrm>
            <a:off x="838200" y="1825625"/>
            <a:ext cx="5181600" cy="4351338"/>
          </a:xfrm>
          <a:prstGeom prst="rect">
            <a:avLst/>
          </a:prstGeom>
        </p:spPr>
        <p:txBody>
          <a:bodyPr/>
          <a:lstStyle>
            <a:lvl1pPr marL="0" indent="0">
              <a:buNone/>
              <a:defRPr>
                <a:solidFill>
                  <a:srgbClr val="4A4F54"/>
                </a:solidFill>
              </a:defRPr>
            </a:lvl1pPr>
            <a:lvl2pPr>
              <a:defRPr>
                <a:solidFill>
                  <a:srgbClr val="4A4F54"/>
                </a:solidFill>
              </a:defRPr>
            </a:lvl2pPr>
            <a:lvl3pPr>
              <a:defRPr>
                <a:solidFill>
                  <a:srgbClr val="4A4F54"/>
                </a:solidFill>
              </a:defRPr>
            </a:lvl3pPr>
            <a:lvl4pPr>
              <a:defRPr>
                <a:solidFill>
                  <a:srgbClr val="4A4F54"/>
                </a:solidFill>
              </a:defRPr>
            </a:lvl4pPr>
            <a:lvl5pPr>
              <a:defRPr>
                <a:solidFill>
                  <a:srgbClr val="4A4F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061AA37-CC7C-88E9-B229-CC5D713FB06F}"/>
              </a:ext>
            </a:extLst>
          </p:cNvPr>
          <p:cNvSpPr>
            <a:spLocks noGrp="1"/>
          </p:cNvSpPr>
          <p:nvPr>
            <p:ph sz="half" idx="2"/>
          </p:nvPr>
        </p:nvSpPr>
        <p:spPr>
          <a:xfrm>
            <a:off x="6172200" y="1825625"/>
            <a:ext cx="5181600" cy="4351338"/>
          </a:xfrm>
          <a:prstGeom prst="rect">
            <a:avLst/>
          </a:prstGeom>
        </p:spPr>
        <p:txBody>
          <a:bodyPr/>
          <a:lstStyle>
            <a:lvl1pPr marL="0" indent="0">
              <a:buNone/>
              <a:defRPr>
                <a:solidFill>
                  <a:srgbClr val="4A4F54"/>
                </a:solidFill>
              </a:defRPr>
            </a:lvl1pPr>
            <a:lvl2pPr>
              <a:defRPr>
                <a:solidFill>
                  <a:srgbClr val="4A4F54"/>
                </a:solidFill>
              </a:defRPr>
            </a:lvl2pPr>
            <a:lvl3pPr>
              <a:defRPr>
                <a:solidFill>
                  <a:srgbClr val="4A4F54"/>
                </a:solidFill>
              </a:defRPr>
            </a:lvl3pPr>
            <a:lvl4pPr>
              <a:defRPr>
                <a:solidFill>
                  <a:srgbClr val="4A4F54"/>
                </a:solidFill>
              </a:defRPr>
            </a:lvl4pPr>
            <a:lvl5pPr>
              <a:defRPr>
                <a:solidFill>
                  <a:srgbClr val="4A4F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1AA11C-62C7-7F60-DF26-9EE85873FDC6}"/>
              </a:ext>
            </a:extLst>
          </p:cNvPr>
          <p:cNvPicPr>
            <a:picLocks noChangeAspect="1"/>
          </p:cNvPicPr>
          <p:nvPr userDrawn="1"/>
        </p:nvPicPr>
        <p:blipFill>
          <a:blip r:embed="rId2"/>
          <a:srcRect/>
          <a:stretch/>
        </p:blipFill>
        <p:spPr>
          <a:xfrm>
            <a:off x="-31899" y="1717"/>
            <a:ext cx="12260328" cy="1686638"/>
          </a:xfrm>
          <a:prstGeom prst="rect">
            <a:avLst/>
          </a:prstGeom>
        </p:spPr>
      </p:pic>
      <p:sp>
        <p:nvSpPr>
          <p:cNvPr id="9" name="Text Placeholder 5">
            <a:extLst>
              <a:ext uri="{FF2B5EF4-FFF2-40B4-BE49-F238E27FC236}">
                <a16:creationId xmlns:a16="http://schemas.microsoft.com/office/drawing/2014/main" id="{E3B76373-AE4E-346F-3570-139ACDD353B3}"/>
              </a:ext>
            </a:extLst>
          </p:cNvPr>
          <p:cNvSpPr>
            <a:spLocks noGrp="1"/>
          </p:cNvSpPr>
          <p:nvPr>
            <p:ph type="body" sz="quarter" idx="13" hasCustomPrompt="1"/>
          </p:nvPr>
        </p:nvSpPr>
        <p:spPr>
          <a:xfrm>
            <a:off x="586824" y="434548"/>
            <a:ext cx="6519863" cy="349454"/>
          </a:xfrm>
          <a:prstGeom prst="rect">
            <a:avLst/>
          </a:prstGeom>
        </p:spPr>
        <p:txBody>
          <a:bodyPr/>
          <a:lstStyle>
            <a:lvl1pPr marL="0" indent="0">
              <a:buNone/>
              <a:defRPr sz="1800"/>
            </a:lvl1pPr>
          </a:lstStyle>
          <a:p>
            <a:r>
              <a:rPr lang="en-US" b="1" dirty="0">
                <a:solidFill>
                  <a:schemeClr val="bg1"/>
                </a:solidFill>
              </a:rPr>
              <a:t>SECTION</a:t>
            </a:r>
          </a:p>
        </p:txBody>
      </p:sp>
      <p:sp>
        <p:nvSpPr>
          <p:cNvPr id="10" name="Text Placeholder 10">
            <a:extLst>
              <a:ext uri="{FF2B5EF4-FFF2-40B4-BE49-F238E27FC236}">
                <a16:creationId xmlns:a16="http://schemas.microsoft.com/office/drawing/2014/main" id="{1B2883D8-10A3-86D4-7B53-F0CF482D193F}"/>
              </a:ext>
            </a:extLst>
          </p:cNvPr>
          <p:cNvSpPr>
            <a:spLocks noGrp="1"/>
          </p:cNvSpPr>
          <p:nvPr>
            <p:ph type="body" sz="quarter" idx="14" hasCustomPrompt="1"/>
          </p:nvPr>
        </p:nvSpPr>
        <p:spPr>
          <a:xfrm>
            <a:off x="573434" y="784002"/>
            <a:ext cx="11045132" cy="637294"/>
          </a:xfrm>
          <a:prstGeom prst="rect">
            <a:avLst/>
          </a:prstGeom>
        </p:spPr>
        <p:txBody>
          <a:bodyPr/>
          <a:lstStyle>
            <a:lvl1pPr marL="0" indent="0">
              <a:buNone/>
              <a:defRPr sz="3000">
                <a:solidFill>
                  <a:srgbClr val="E9CD11"/>
                </a:solidFill>
              </a:defRPr>
            </a:lvl1pPr>
          </a:lstStyle>
          <a:p>
            <a:pPr lvl="0"/>
            <a:r>
              <a:rPr lang="en-US" dirty="0"/>
              <a:t>Slide Title Here</a:t>
            </a:r>
          </a:p>
        </p:txBody>
      </p:sp>
    </p:spTree>
    <p:extLst>
      <p:ext uri="{BB962C8B-B14F-4D97-AF65-F5344CB8AC3E}">
        <p14:creationId xmlns:p14="http://schemas.microsoft.com/office/powerpoint/2010/main" val="2416401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7375E-DF64-DF92-5570-1937F3D3A125}"/>
              </a:ext>
            </a:extLst>
          </p:cNvPr>
          <p:cNvSpPr>
            <a:spLocks noGrp="1"/>
          </p:cNvSpPr>
          <p:nvPr>
            <p:ph type="dt" sz="half" idx="10"/>
          </p:nvPr>
        </p:nvSpPr>
        <p:spPr>
          <a:xfrm>
            <a:off x="838200" y="6356350"/>
            <a:ext cx="2743200" cy="365125"/>
          </a:xfrm>
          <a:prstGeom prst="rect">
            <a:avLst/>
          </a:prstGeom>
        </p:spPr>
        <p:txBody>
          <a:bodyPr/>
          <a:lstStyle/>
          <a:p>
            <a:fld id="{1772DF4D-8A16-8B4B-B0DF-E07B69EEEC4B}" type="datetimeFigureOut">
              <a:rPr lang="en-US" smtClean="0"/>
              <a:t>07/29/2024</a:t>
            </a:fld>
            <a:endParaRPr lang="en-US"/>
          </a:p>
        </p:txBody>
      </p:sp>
      <p:sp>
        <p:nvSpPr>
          <p:cNvPr id="3" name="Footer Placeholder 2">
            <a:extLst>
              <a:ext uri="{FF2B5EF4-FFF2-40B4-BE49-F238E27FC236}">
                <a16:creationId xmlns:a16="http://schemas.microsoft.com/office/drawing/2014/main" id="{8E6E5F8F-F9D4-A5CC-14D7-3BCBD36C7E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1C151CA-C509-589E-F0DF-DC8311455982}"/>
              </a:ext>
            </a:extLst>
          </p:cNvPr>
          <p:cNvSpPr>
            <a:spLocks noGrp="1"/>
          </p:cNvSpPr>
          <p:nvPr>
            <p:ph type="sldNum" sz="quarter" idx="12"/>
          </p:nvPr>
        </p:nvSpPr>
        <p:spPr>
          <a:xfrm>
            <a:off x="8610600" y="6356350"/>
            <a:ext cx="2743200" cy="365125"/>
          </a:xfrm>
          <a:prstGeom prst="rect">
            <a:avLst/>
          </a:prstGeom>
        </p:spPr>
        <p:txBody>
          <a:bodyPr/>
          <a:lstStyle/>
          <a:p>
            <a:fld id="{ECBAFF84-2D78-0D46-8041-1AE01BB7300A}" type="slidenum">
              <a:rPr lang="en-US" smtClean="0"/>
              <a:t>‹#›</a:t>
            </a:fld>
            <a:endParaRPr lang="en-US"/>
          </a:p>
        </p:txBody>
      </p:sp>
    </p:spTree>
    <p:extLst>
      <p:ext uri="{BB962C8B-B14F-4D97-AF65-F5344CB8AC3E}">
        <p14:creationId xmlns:p14="http://schemas.microsoft.com/office/powerpoint/2010/main" val="165640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E8C1-931E-422C-8D29-B2BBD96968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3723DF-6C97-4E89-80E5-D54BF6979E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6A398-33FA-47B1-8E35-9E4D72B3B00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2CD5FA-D584-4EFA-A11A-DFBA158759BC}"/>
              </a:ext>
            </a:extLst>
          </p:cNvPr>
          <p:cNvSpPr>
            <a:spLocks noGrp="1"/>
          </p:cNvSpPr>
          <p:nvPr>
            <p:ph type="ftr" sz="quarter" idx="11"/>
          </p:nvPr>
        </p:nvSpPr>
        <p:spPr/>
        <p:txBody>
          <a:bodyPr/>
          <a:lstStyle/>
          <a:p>
            <a:r>
              <a:rPr lang="en-US"/>
              <a:t>FDA | Food and Drug Administration </a:t>
            </a:r>
          </a:p>
        </p:txBody>
      </p:sp>
      <p:sp>
        <p:nvSpPr>
          <p:cNvPr id="6" name="Slide Number Placeholder 5">
            <a:extLst>
              <a:ext uri="{FF2B5EF4-FFF2-40B4-BE49-F238E27FC236}">
                <a16:creationId xmlns:a16="http://schemas.microsoft.com/office/drawing/2014/main" id="{EDCF82CD-8543-4128-832C-DD443A907399}"/>
              </a:ext>
            </a:extLst>
          </p:cNvPr>
          <p:cNvSpPr>
            <a:spLocks noGrp="1"/>
          </p:cNvSpPr>
          <p:nvPr>
            <p:ph type="sldNum" sz="quarter" idx="12"/>
          </p:nvPr>
        </p:nvSpPr>
        <p:spPr/>
        <p:txBody>
          <a:bodyPr/>
          <a:lstStyle/>
          <a:p>
            <a:fld id="{220B79DD-1579-4685-ADB6-82D985A8BE73}" type="slidenum">
              <a:rPr lang="en-US" smtClean="0"/>
              <a:t>‹#›</a:t>
            </a:fld>
            <a:endParaRPr lang="en-US"/>
          </a:p>
        </p:txBody>
      </p:sp>
    </p:spTree>
    <p:extLst>
      <p:ext uri="{BB962C8B-B14F-4D97-AF65-F5344CB8AC3E}">
        <p14:creationId xmlns:p14="http://schemas.microsoft.com/office/powerpoint/2010/main" val="392229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9858-EDC9-4227-9086-234C919DAE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9B4280-6DA3-486A-B87D-E4329D737F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66B597-F125-410C-B937-DD519E221A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DF8D485-8432-4D0B-AE9C-05391BBB92E1}"/>
              </a:ext>
            </a:extLst>
          </p:cNvPr>
          <p:cNvSpPr>
            <a:spLocks noGrp="1"/>
          </p:cNvSpPr>
          <p:nvPr>
            <p:ph type="ftr" sz="quarter" idx="11"/>
          </p:nvPr>
        </p:nvSpPr>
        <p:spPr/>
        <p:txBody>
          <a:bodyPr/>
          <a:lstStyle/>
          <a:p>
            <a:r>
              <a:rPr lang="en-US"/>
              <a:t>FDA | Food and Drug Administration </a:t>
            </a:r>
          </a:p>
        </p:txBody>
      </p:sp>
      <p:sp>
        <p:nvSpPr>
          <p:cNvPr id="6" name="Slide Number Placeholder 5">
            <a:extLst>
              <a:ext uri="{FF2B5EF4-FFF2-40B4-BE49-F238E27FC236}">
                <a16:creationId xmlns:a16="http://schemas.microsoft.com/office/drawing/2014/main" id="{956067C9-0282-4329-9C38-D77BB15F1C63}"/>
              </a:ext>
            </a:extLst>
          </p:cNvPr>
          <p:cNvSpPr>
            <a:spLocks noGrp="1"/>
          </p:cNvSpPr>
          <p:nvPr>
            <p:ph type="sldNum" sz="quarter" idx="12"/>
          </p:nvPr>
        </p:nvSpPr>
        <p:spPr/>
        <p:txBody>
          <a:bodyPr/>
          <a:lstStyle/>
          <a:p>
            <a:fld id="{220B79DD-1579-4685-ADB6-82D985A8BE73}" type="slidenum">
              <a:rPr lang="en-US" smtClean="0"/>
              <a:t>‹#›</a:t>
            </a:fld>
            <a:endParaRPr lang="en-US"/>
          </a:p>
        </p:txBody>
      </p:sp>
    </p:spTree>
    <p:extLst>
      <p:ext uri="{BB962C8B-B14F-4D97-AF65-F5344CB8AC3E}">
        <p14:creationId xmlns:p14="http://schemas.microsoft.com/office/powerpoint/2010/main" val="368068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1A32-2DEF-4C7E-8EFE-C8FF8848D6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C9A14-5465-4BB9-ABC7-41A70ECCA8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91F4FC-01AE-41A5-AC97-8C2E450771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DEEDBA-A938-4748-A7AA-39DB6573EE8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0CCCC2F-CC2A-473B-BDFE-F2B6261D5B60}"/>
              </a:ext>
            </a:extLst>
          </p:cNvPr>
          <p:cNvSpPr>
            <a:spLocks noGrp="1"/>
          </p:cNvSpPr>
          <p:nvPr>
            <p:ph type="ftr" sz="quarter" idx="11"/>
          </p:nvPr>
        </p:nvSpPr>
        <p:spPr/>
        <p:txBody>
          <a:bodyPr/>
          <a:lstStyle/>
          <a:p>
            <a:r>
              <a:rPr lang="en-US"/>
              <a:t>FDA | Food and Drug Administration </a:t>
            </a:r>
          </a:p>
        </p:txBody>
      </p:sp>
      <p:sp>
        <p:nvSpPr>
          <p:cNvPr id="7" name="Slide Number Placeholder 6">
            <a:extLst>
              <a:ext uri="{FF2B5EF4-FFF2-40B4-BE49-F238E27FC236}">
                <a16:creationId xmlns:a16="http://schemas.microsoft.com/office/drawing/2014/main" id="{DA5646BA-965F-46D6-AC88-8CBF4A6243AA}"/>
              </a:ext>
            </a:extLst>
          </p:cNvPr>
          <p:cNvSpPr>
            <a:spLocks noGrp="1"/>
          </p:cNvSpPr>
          <p:nvPr>
            <p:ph type="sldNum" sz="quarter" idx="12"/>
          </p:nvPr>
        </p:nvSpPr>
        <p:spPr/>
        <p:txBody>
          <a:bodyPr/>
          <a:lstStyle/>
          <a:p>
            <a:fld id="{220B79DD-1579-4685-ADB6-82D985A8BE73}" type="slidenum">
              <a:rPr lang="en-US" smtClean="0"/>
              <a:t>‹#›</a:t>
            </a:fld>
            <a:endParaRPr lang="en-US"/>
          </a:p>
        </p:txBody>
      </p:sp>
    </p:spTree>
    <p:extLst>
      <p:ext uri="{BB962C8B-B14F-4D97-AF65-F5344CB8AC3E}">
        <p14:creationId xmlns:p14="http://schemas.microsoft.com/office/powerpoint/2010/main" val="44397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39F0E-FAC6-4A0E-ACA6-A0BDD60D80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927550-F5AF-4B97-B8AD-51D00A30EA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60BECD-CECD-4065-85B1-0388C74E51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6C99AD-7B8F-42EB-96D7-4736752EEA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3921DD-2AD7-452F-8678-241EF61FE5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44B9F-30F2-4D4A-9B43-38323324593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E9BA9F6-7710-47E6-8290-6532E023B097}"/>
              </a:ext>
            </a:extLst>
          </p:cNvPr>
          <p:cNvSpPr>
            <a:spLocks noGrp="1"/>
          </p:cNvSpPr>
          <p:nvPr>
            <p:ph type="ftr" sz="quarter" idx="11"/>
          </p:nvPr>
        </p:nvSpPr>
        <p:spPr/>
        <p:txBody>
          <a:bodyPr/>
          <a:lstStyle/>
          <a:p>
            <a:r>
              <a:rPr lang="en-US"/>
              <a:t>FDA | Food and Drug Administration </a:t>
            </a:r>
          </a:p>
        </p:txBody>
      </p:sp>
      <p:sp>
        <p:nvSpPr>
          <p:cNvPr id="9" name="Slide Number Placeholder 8">
            <a:extLst>
              <a:ext uri="{FF2B5EF4-FFF2-40B4-BE49-F238E27FC236}">
                <a16:creationId xmlns:a16="http://schemas.microsoft.com/office/drawing/2014/main" id="{95C1BA16-B5CF-4FE1-A60D-C5E780643203}"/>
              </a:ext>
            </a:extLst>
          </p:cNvPr>
          <p:cNvSpPr>
            <a:spLocks noGrp="1"/>
          </p:cNvSpPr>
          <p:nvPr>
            <p:ph type="sldNum" sz="quarter" idx="12"/>
          </p:nvPr>
        </p:nvSpPr>
        <p:spPr/>
        <p:txBody>
          <a:bodyPr/>
          <a:lstStyle/>
          <a:p>
            <a:fld id="{220B79DD-1579-4685-ADB6-82D985A8BE73}" type="slidenum">
              <a:rPr lang="en-US" smtClean="0"/>
              <a:t>‹#›</a:t>
            </a:fld>
            <a:endParaRPr lang="en-US"/>
          </a:p>
        </p:txBody>
      </p:sp>
    </p:spTree>
    <p:extLst>
      <p:ext uri="{BB962C8B-B14F-4D97-AF65-F5344CB8AC3E}">
        <p14:creationId xmlns:p14="http://schemas.microsoft.com/office/powerpoint/2010/main" val="400963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D7A0-05BA-4EE3-8287-7369B93860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B62955-7A90-40D4-B1B4-9C17231C993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EDAA091-CB68-4BDB-8080-C4A62E0079E8}"/>
              </a:ext>
            </a:extLst>
          </p:cNvPr>
          <p:cNvSpPr>
            <a:spLocks noGrp="1"/>
          </p:cNvSpPr>
          <p:nvPr>
            <p:ph type="ftr" sz="quarter" idx="11"/>
          </p:nvPr>
        </p:nvSpPr>
        <p:spPr/>
        <p:txBody>
          <a:bodyPr/>
          <a:lstStyle/>
          <a:p>
            <a:r>
              <a:rPr lang="en-US"/>
              <a:t>FDA | Food and Drug Administration </a:t>
            </a:r>
          </a:p>
        </p:txBody>
      </p:sp>
      <p:sp>
        <p:nvSpPr>
          <p:cNvPr id="5" name="Slide Number Placeholder 4">
            <a:extLst>
              <a:ext uri="{FF2B5EF4-FFF2-40B4-BE49-F238E27FC236}">
                <a16:creationId xmlns:a16="http://schemas.microsoft.com/office/drawing/2014/main" id="{124AF068-70A1-44F3-9F30-ACF29C6B5C1F}"/>
              </a:ext>
            </a:extLst>
          </p:cNvPr>
          <p:cNvSpPr>
            <a:spLocks noGrp="1"/>
          </p:cNvSpPr>
          <p:nvPr>
            <p:ph type="sldNum" sz="quarter" idx="12"/>
          </p:nvPr>
        </p:nvSpPr>
        <p:spPr/>
        <p:txBody>
          <a:bodyPr/>
          <a:lstStyle/>
          <a:p>
            <a:fld id="{220B79DD-1579-4685-ADB6-82D985A8BE73}" type="slidenum">
              <a:rPr lang="en-US" smtClean="0"/>
              <a:t>‹#›</a:t>
            </a:fld>
            <a:endParaRPr lang="en-US"/>
          </a:p>
        </p:txBody>
      </p:sp>
    </p:spTree>
    <p:extLst>
      <p:ext uri="{BB962C8B-B14F-4D97-AF65-F5344CB8AC3E}">
        <p14:creationId xmlns:p14="http://schemas.microsoft.com/office/powerpoint/2010/main" val="157853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D0E2B-4498-45AB-A74F-EE246A3E4FE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E807A43-BBE0-4967-B8C4-972FC95A5484}"/>
              </a:ext>
            </a:extLst>
          </p:cNvPr>
          <p:cNvSpPr>
            <a:spLocks noGrp="1"/>
          </p:cNvSpPr>
          <p:nvPr>
            <p:ph type="ftr" sz="quarter" idx="11"/>
          </p:nvPr>
        </p:nvSpPr>
        <p:spPr/>
        <p:txBody>
          <a:bodyPr/>
          <a:lstStyle/>
          <a:p>
            <a:r>
              <a:rPr lang="en-US"/>
              <a:t>FDA | Food and Drug Administration </a:t>
            </a:r>
          </a:p>
        </p:txBody>
      </p:sp>
      <p:sp>
        <p:nvSpPr>
          <p:cNvPr id="4" name="Slide Number Placeholder 3">
            <a:extLst>
              <a:ext uri="{FF2B5EF4-FFF2-40B4-BE49-F238E27FC236}">
                <a16:creationId xmlns:a16="http://schemas.microsoft.com/office/drawing/2014/main" id="{C5FB22A0-9731-4469-9357-CE44BAE2B3C0}"/>
              </a:ext>
            </a:extLst>
          </p:cNvPr>
          <p:cNvSpPr>
            <a:spLocks noGrp="1"/>
          </p:cNvSpPr>
          <p:nvPr>
            <p:ph type="sldNum" sz="quarter" idx="12"/>
          </p:nvPr>
        </p:nvSpPr>
        <p:spPr/>
        <p:txBody>
          <a:bodyPr/>
          <a:lstStyle/>
          <a:p>
            <a:fld id="{220B79DD-1579-4685-ADB6-82D985A8BE73}" type="slidenum">
              <a:rPr lang="en-US" smtClean="0"/>
              <a:t>‹#›</a:t>
            </a:fld>
            <a:endParaRPr lang="en-US"/>
          </a:p>
        </p:txBody>
      </p:sp>
    </p:spTree>
    <p:extLst>
      <p:ext uri="{BB962C8B-B14F-4D97-AF65-F5344CB8AC3E}">
        <p14:creationId xmlns:p14="http://schemas.microsoft.com/office/powerpoint/2010/main" val="133275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6077-D7F7-4C92-9B9C-E566624F4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AE3AFD-0699-4059-A81C-E91F0C9959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4C68A1-9394-4911-AD66-ECE4F55D1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BD0096-182D-4565-95F0-08FD5922DF4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0112E0B-5787-4166-9727-40771863D6F5}"/>
              </a:ext>
            </a:extLst>
          </p:cNvPr>
          <p:cNvSpPr>
            <a:spLocks noGrp="1"/>
          </p:cNvSpPr>
          <p:nvPr>
            <p:ph type="ftr" sz="quarter" idx="11"/>
          </p:nvPr>
        </p:nvSpPr>
        <p:spPr/>
        <p:txBody>
          <a:bodyPr/>
          <a:lstStyle/>
          <a:p>
            <a:r>
              <a:rPr lang="en-US"/>
              <a:t>FDA | Food and Drug Administration </a:t>
            </a:r>
          </a:p>
        </p:txBody>
      </p:sp>
      <p:sp>
        <p:nvSpPr>
          <p:cNvPr id="7" name="Slide Number Placeholder 6">
            <a:extLst>
              <a:ext uri="{FF2B5EF4-FFF2-40B4-BE49-F238E27FC236}">
                <a16:creationId xmlns:a16="http://schemas.microsoft.com/office/drawing/2014/main" id="{7C1BA2A7-7AED-4EC7-B304-D87368C5A547}"/>
              </a:ext>
            </a:extLst>
          </p:cNvPr>
          <p:cNvSpPr>
            <a:spLocks noGrp="1"/>
          </p:cNvSpPr>
          <p:nvPr>
            <p:ph type="sldNum" sz="quarter" idx="12"/>
          </p:nvPr>
        </p:nvSpPr>
        <p:spPr/>
        <p:txBody>
          <a:bodyPr/>
          <a:lstStyle/>
          <a:p>
            <a:fld id="{220B79DD-1579-4685-ADB6-82D985A8BE73}" type="slidenum">
              <a:rPr lang="en-US" smtClean="0"/>
              <a:t>‹#›</a:t>
            </a:fld>
            <a:endParaRPr lang="en-US"/>
          </a:p>
        </p:txBody>
      </p:sp>
    </p:spTree>
    <p:extLst>
      <p:ext uri="{BB962C8B-B14F-4D97-AF65-F5344CB8AC3E}">
        <p14:creationId xmlns:p14="http://schemas.microsoft.com/office/powerpoint/2010/main" val="3845654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BB87-E1EB-46FF-8F6C-B41B61D45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09DBDB-17B0-4072-AA39-F985DE3D6F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823014-4277-42F9-B40B-81EF40E7A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BE2DC8-9061-46E4-AA0D-05337D979DA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E2EFD24-7AB7-4DFF-9953-E3A0179C4C7C}"/>
              </a:ext>
            </a:extLst>
          </p:cNvPr>
          <p:cNvSpPr>
            <a:spLocks noGrp="1"/>
          </p:cNvSpPr>
          <p:nvPr>
            <p:ph type="ftr" sz="quarter" idx="11"/>
          </p:nvPr>
        </p:nvSpPr>
        <p:spPr/>
        <p:txBody>
          <a:bodyPr/>
          <a:lstStyle/>
          <a:p>
            <a:r>
              <a:rPr lang="en-US"/>
              <a:t>FDA | Food and Drug Administration </a:t>
            </a:r>
          </a:p>
        </p:txBody>
      </p:sp>
      <p:sp>
        <p:nvSpPr>
          <p:cNvPr id="7" name="Slide Number Placeholder 6">
            <a:extLst>
              <a:ext uri="{FF2B5EF4-FFF2-40B4-BE49-F238E27FC236}">
                <a16:creationId xmlns:a16="http://schemas.microsoft.com/office/drawing/2014/main" id="{C68373CE-8362-4B7C-A1D5-874D00A81F8A}"/>
              </a:ext>
            </a:extLst>
          </p:cNvPr>
          <p:cNvSpPr>
            <a:spLocks noGrp="1"/>
          </p:cNvSpPr>
          <p:nvPr>
            <p:ph type="sldNum" sz="quarter" idx="12"/>
          </p:nvPr>
        </p:nvSpPr>
        <p:spPr/>
        <p:txBody>
          <a:bodyPr/>
          <a:lstStyle/>
          <a:p>
            <a:fld id="{220B79DD-1579-4685-ADB6-82D985A8BE73}" type="slidenum">
              <a:rPr lang="en-US" smtClean="0"/>
              <a:t>‹#›</a:t>
            </a:fld>
            <a:endParaRPr lang="en-US"/>
          </a:p>
        </p:txBody>
      </p:sp>
    </p:spTree>
    <p:extLst>
      <p:ext uri="{BB962C8B-B14F-4D97-AF65-F5344CB8AC3E}">
        <p14:creationId xmlns:p14="http://schemas.microsoft.com/office/powerpoint/2010/main" val="394404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59D918-5D7A-4213-A267-8C4152D40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754AB0-BA82-4463-8C3C-E5A9FCCCAD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CF6E4-7506-4DEE-9E29-32D2110026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5363288-CFFB-472C-BEAF-EF7244082D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FDA | Food and Drug Administration </a:t>
            </a:r>
          </a:p>
        </p:txBody>
      </p:sp>
      <p:sp>
        <p:nvSpPr>
          <p:cNvPr id="6" name="Slide Number Placeholder 5">
            <a:extLst>
              <a:ext uri="{FF2B5EF4-FFF2-40B4-BE49-F238E27FC236}">
                <a16:creationId xmlns:a16="http://schemas.microsoft.com/office/drawing/2014/main" id="{FCD134B2-B75D-4411-AA89-9C98588811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B79DD-1579-4685-ADB6-82D985A8BE73}" type="slidenum">
              <a:rPr lang="en-US" smtClean="0"/>
              <a:t>‹#›</a:t>
            </a:fld>
            <a:endParaRPr lang="en-US"/>
          </a:p>
        </p:txBody>
      </p:sp>
    </p:spTree>
    <p:extLst>
      <p:ext uri="{BB962C8B-B14F-4D97-AF65-F5344CB8AC3E}">
        <p14:creationId xmlns:p14="http://schemas.microsoft.com/office/powerpoint/2010/main" val="1937340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71400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60EADB-45BD-D2A5-7CEB-B98B5CB3D5F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CMS Reverse Industry Day</a:t>
            </a:r>
          </a:p>
        </p:txBody>
      </p:sp>
      <p:pic>
        <p:nvPicPr>
          <p:cNvPr id="1026" name="Picture 2" descr="U.S. Capitol building, Washington, D.C. | Library of Congress">
            <a:extLst>
              <a:ext uri="{FF2B5EF4-FFF2-40B4-BE49-F238E27FC236}">
                <a16:creationId xmlns:a16="http://schemas.microsoft.com/office/drawing/2014/main" id="{AADB6398-ADD4-6CDD-9622-FDE6A7F39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3150" y="0"/>
            <a:ext cx="8578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F0B7BB7-1918-0C6F-9AE8-F8C404A13FE9}"/>
              </a:ext>
              <a:ext uri="{C183D7F6-B498-43B3-948B-1728B52AA6E4}">
                <adec:decorative xmlns:adec="http://schemas.microsoft.com/office/drawing/2017/decorative" val="1"/>
              </a:ext>
            </a:extLst>
          </p:cNvPr>
          <p:cNvSpPr/>
          <p:nvPr/>
        </p:nvSpPr>
        <p:spPr>
          <a:xfrm>
            <a:off x="5874420" y="1"/>
            <a:ext cx="6317580" cy="6858000"/>
          </a:xfrm>
          <a:prstGeom prst="rect">
            <a:avLst/>
          </a:prstGeom>
          <a:gradFill flip="none" rotWithShape="1">
            <a:gsLst>
              <a:gs pos="51000">
                <a:schemeClr val="bg1">
                  <a:lumMod val="95000"/>
                  <a:alpha val="49000"/>
                </a:schemeClr>
              </a:gs>
              <a:gs pos="0">
                <a:schemeClr val="bg1">
                  <a:lumMod val="9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Presentation cover page for CMS Reserve Industry Day.">
            <a:extLst>
              <a:ext uri="{FF2B5EF4-FFF2-40B4-BE49-F238E27FC236}">
                <a16:creationId xmlns:a16="http://schemas.microsoft.com/office/drawing/2014/main" id="{17FDE3B9-9EA6-234D-B042-07D90E6EBE54}"/>
              </a:ext>
            </a:extLst>
          </p:cNvPr>
          <p:cNvSpPr/>
          <p:nvPr/>
        </p:nvSpPr>
        <p:spPr>
          <a:xfrm>
            <a:off x="-7297" y="0"/>
            <a:ext cx="6096000" cy="6868274"/>
          </a:xfrm>
          <a:prstGeom prst="rect">
            <a:avLst/>
          </a:prstGeom>
          <a:solidFill>
            <a:schemeClr val="accent1">
              <a:lumMod val="75000"/>
            </a:schemeClr>
          </a:soli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3" name="Group 12" descr="Presentation cover for CMS Reserve Industry Day. The title of the event is &quot;Interpreting Requirements and Evaluation Criteria: Industry Perspectives on Best Value procurements.">
            <a:extLst>
              <a:ext uri="{FF2B5EF4-FFF2-40B4-BE49-F238E27FC236}">
                <a16:creationId xmlns:a16="http://schemas.microsoft.com/office/drawing/2014/main" id="{C9459861-0D50-4325-85E3-A34B9DA2C0AB}"/>
              </a:ext>
            </a:extLst>
          </p:cNvPr>
          <p:cNvGrpSpPr/>
          <p:nvPr/>
        </p:nvGrpSpPr>
        <p:grpSpPr>
          <a:xfrm>
            <a:off x="600243" y="769901"/>
            <a:ext cx="4880920" cy="4549194"/>
            <a:chOff x="770108" y="2226851"/>
            <a:chExt cx="4880920" cy="4549194"/>
          </a:xfrm>
        </p:grpSpPr>
        <p:sp>
          <p:nvSpPr>
            <p:cNvPr id="6" name="TextBox 5">
              <a:extLst>
                <a:ext uri="{FF2B5EF4-FFF2-40B4-BE49-F238E27FC236}">
                  <a16:creationId xmlns:a16="http://schemas.microsoft.com/office/drawing/2014/main" id="{FF614455-2A6A-C14B-850F-95F69ED733B6}"/>
                </a:ext>
              </a:extLst>
            </p:cNvPr>
            <p:cNvSpPr txBox="1"/>
            <p:nvPr/>
          </p:nvSpPr>
          <p:spPr>
            <a:xfrm>
              <a:off x="1072757" y="2226851"/>
              <a:ext cx="438025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FFFF"/>
                  </a:solidFill>
                  <a:latin typeface="Futura Bk BT"/>
                  <a:ea typeface="Microsoft GothicNeo" panose="020B0503020000020004" pitchFamily="34" charset="-127"/>
                  <a:cs typeface="Microsoft GothicNeo" panose="020B0503020000020004" pitchFamily="34" charset="-127"/>
                </a:rPr>
                <a:t>CMS</a:t>
              </a:r>
              <a:r>
                <a:rPr kumimoji="0" lang="en-US" sz="4000" b="1" i="0" u="none" strike="noStrike" kern="1200" cap="none" spc="0" normalizeH="0" baseline="0" noProof="0" dirty="0">
                  <a:ln>
                    <a:noFill/>
                  </a:ln>
                  <a:solidFill>
                    <a:srgbClr val="FFFFFF"/>
                  </a:solidFill>
                  <a:effectLst/>
                  <a:uLnTx/>
                  <a:uFillTx/>
                  <a:latin typeface="Futura Bk BT"/>
                  <a:ea typeface="Microsoft GothicNeo" panose="020B0503020000020004" pitchFamily="34" charset="-127"/>
                  <a:cs typeface="Microsoft GothicNeo" panose="020B0503020000020004" pitchFamily="34" charset="-127"/>
                </a:rPr>
                <a:t> Reverse Industry Day</a:t>
              </a:r>
            </a:p>
          </p:txBody>
        </p:sp>
        <p:sp>
          <p:nvSpPr>
            <p:cNvPr id="7" name="TextBox 6">
              <a:extLst>
                <a:ext uri="{FF2B5EF4-FFF2-40B4-BE49-F238E27FC236}">
                  <a16:creationId xmlns:a16="http://schemas.microsoft.com/office/drawing/2014/main" id="{D7417839-71B2-5941-ABC0-CDEDAB797AB0}"/>
                </a:ext>
              </a:extLst>
            </p:cNvPr>
            <p:cNvSpPr txBox="1"/>
            <p:nvPr/>
          </p:nvSpPr>
          <p:spPr>
            <a:xfrm>
              <a:off x="1141476" y="4144031"/>
              <a:ext cx="413818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uLnTx/>
                  <a:uFillTx/>
                  <a:latin typeface="Futura Bk BT"/>
                  <a:ea typeface="Microsoft GothicNeo Light" panose="020B0503020000020004" pitchFamily="34" charset="-127"/>
                  <a:cs typeface="Microsoft GothicNeo Light" panose="020B0503020000020004" pitchFamily="34" charset="-127"/>
                </a:rPr>
                <a:t>Interpreting Requirements and Evaluation Criteria: Industry Perspectives on “Best Value” Procurements </a:t>
              </a:r>
            </a:p>
          </p:txBody>
        </p:sp>
        <p:sp>
          <p:nvSpPr>
            <p:cNvPr id="11" name="TextBox 10">
              <a:extLst>
                <a:ext uri="{FF2B5EF4-FFF2-40B4-BE49-F238E27FC236}">
                  <a16:creationId xmlns:a16="http://schemas.microsoft.com/office/drawing/2014/main" id="{C7294C38-E713-040C-EE69-68B9C08F6E93}"/>
                </a:ext>
              </a:extLst>
            </p:cNvPr>
            <p:cNvSpPr txBox="1"/>
            <p:nvPr/>
          </p:nvSpPr>
          <p:spPr>
            <a:xfrm>
              <a:off x="770108" y="6068159"/>
              <a:ext cx="4880920" cy="707886"/>
            </a:xfrm>
            <a:prstGeom prst="rect">
              <a:avLst/>
            </a:prstGeom>
            <a:noFill/>
          </p:spPr>
          <p:txBody>
            <a:bodyPr wrap="square" rtlCol="0">
              <a:spAutoFit/>
            </a:bodyPr>
            <a:lstStyle/>
            <a:p>
              <a:pPr algn="ctr"/>
              <a:endParaRPr lang="en-US" sz="2000" dirty="0">
                <a:solidFill>
                  <a:schemeClr val="bg1"/>
                </a:solidFill>
                <a:latin typeface="Futura Bk BT"/>
                <a:ea typeface="Microsoft GothicNeo Light" panose="020B0503020000020004" pitchFamily="34" charset="-127"/>
                <a:cs typeface="Microsoft GothicNeo Light" panose="020B0503020000020004" pitchFamily="34" charset="-127"/>
              </a:endParaRPr>
            </a:p>
            <a:p>
              <a:pPr algn="ctr"/>
              <a:r>
                <a:rPr lang="en-US" sz="2000" dirty="0">
                  <a:solidFill>
                    <a:schemeClr val="bg1"/>
                  </a:solidFill>
                  <a:latin typeface="Futura Bk BT"/>
                  <a:ea typeface="Microsoft GothicNeo Light" panose="020B0503020000020004" pitchFamily="34" charset="-127"/>
                  <a:cs typeface="Microsoft GothicNeo Light" panose="020B0503020000020004" pitchFamily="34" charset="-127"/>
                </a:rPr>
                <a:t>July 31, 2024 </a:t>
              </a:r>
            </a:p>
          </p:txBody>
        </p:sp>
      </p:grpSp>
      <p:pic>
        <p:nvPicPr>
          <p:cNvPr id="5" name="Picture 4" descr="Business Logo for the Professional Services Council (PSC).">
            <a:extLst>
              <a:ext uri="{FF2B5EF4-FFF2-40B4-BE49-F238E27FC236}">
                <a16:creationId xmlns:a16="http://schemas.microsoft.com/office/drawing/2014/main" id="{F04F2602-66C6-4A6D-AE05-83DE12F4FB89}"/>
              </a:ext>
            </a:extLst>
          </p:cNvPr>
          <p:cNvPicPr>
            <a:picLocks noChangeAspect="1"/>
          </p:cNvPicPr>
          <p:nvPr/>
        </p:nvPicPr>
        <p:blipFill rotWithShape="1">
          <a:blip r:embed="rId5">
            <a:extLst>
              <a:ext uri="{28A0092B-C50C-407E-A947-70E740481C1C}">
                <a14:useLocalDpi xmlns:a14="http://schemas.microsoft.com/office/drawing/2010/main" val="0"/>
              </a:ext>
            </a:extLst>
          </a:blip>
          <a:srcRect r="50000"/>
          <a:stretch/>
        </p:blipFill>
        <p:spPr>
          <a:xfrm>
            <a:off x="10818202" y="193500"/>
            <a:ext cx="1173773" cy="576401"/>
          </a:xfrm>
          <a:prstGeom prst="rect">
            <a:avLst/>
          </a:prstGeom>
        </p:spPr>
      </p:pic>
      <p:pic>
        <p:nvPicPr>
          <p:cNvPr id="9" name="Picture 2" descr="Business logo for the National Contract Management Association (NCMA).">
            <a:extLst>
              <a:ext uri="{FF2B5EF4-FFF2-40B4-BE49-F238E27FC236}">
                <a16:creationId xmlns:a16="http://schemas.microsoft.com/office/drawing/2014/main" id="{256C9DAD-39B5-E135-7ACF-CBA2AB538C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8202" y="959129"/>
            <a:ext cx="1173774" cy="7562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8153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C44A0D-B788-421A-83DF-881A5D45C6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2" name="Title 1">
            <a:extLst>
              <a:ext uri="{FF2B5EF4-FFF2-40B4-BE49-F238E27FC236}">
                <a16:creationId xmlns:a16="http://schemas.microsoft.com/office/drawing/2014/main" id="{9EC4B448-674A-4EF3-A6E6-59FEC6A857B2}"/>
              </a:ext>
            </a:extLst>
          </p:cNvPr>
          <p:cNvSpPr>
            <a:spLocks noGrp="1"/>
          </p:cNvSpPr>
          <p:nvPr>
            <p:ph type="title"/>
          </p:nvPr>
        </p:nvSpPr>
        <p:spPr>
          <a:xfrm>
            <a:off x="838200" y="186016"/>
            <a:ext cx="10515600" cy="794372"/>
          </a:xfrm>
        </p:spPr>
        <p:txBody>
          <a:bodyPr>
            <a:normAutofit fontScale="90000"/>
          </a:bodyPr>
          <a:lstStyle/>
          <a:p>
            <a:pPr algn="ctr"/>
            <a:r>
              <a:rPr lang="en-US" dirty="0">
                <a:latin typeface="Aptos" panose="020B0004020202020204" pitchFamily="34" charset="0"/>
              </a:rPr>
              <a:t>What Signals Are You Sending to Industry?</a:t>
            </a:r>
          </a:p>
        </p:txBody>
      </p:sp>
      <p:sp>
        <p:nvSpPr>
          <p:cNvPr id="3" name="Text Placeholder 2">
            <a:extLst>
              <a:ext uri="{FF2B5EF4-FFF2-40B4-BE49-F238E27FC236}">
                <a16:creationId xmlns:a16="http://schemas.microsoft.com/office/drawing/2014/main" id="{C21E3ECB-3DBE-40B7-AEE8-43F1D34C9150}"/>
              </a:ext>
            </a:extLst>
          </p:cNvPr>
          <p:cNvSpPr>
            <a:spLocks noGrp="1"/>
          </p:cNvSpPr>
          <p:nvPr>
            <p:ph type="body" idx="1"/>
          </p:nvPr>
        </p:nvSpPr>
        <p:spPr>
          <a:xfrm>
            <a:off x="838200" y="1123263"/>
            <a:ext cx="10515600" cy="4944162"/>
          </a:xfrm>
        </p:spPr>
        <p:txBody>
          <a:bodyPr>
            <a:normAutofit fontScale="92500" lnSpcReduction="10000"/>
          </a:bodyPr>
          <a:lstStyle/>
          <a:p>
            <a:pPr>
              <a:buFont typeface="Wingdings" panose="05000000000000000000" pitchFamily="2" charset="2"/>
              <a:buChar char="Ø"/>
            </a:pPr>
            <a:r>
              <a:rPr lang="en-US" dirty="0"/>
              <a:t>Industry’s interpretation of the RFP and the government’s requirement starts </a:t>
            </a:r>
            <a:r>
              <a:rPr lang="en-US" sz="4000" b="1" dirty="0"/>
              <a:t>long before </a:t>
            </a:r>
            <a:r>
              <a:rPr lang="en-US" dirty="0"/>
              <a:t>the RFP is written.  </a:t>
            </a:r>
          </a:p>
          <a:p>
            <a:pPr marL="86360" indent="0">
              <a:buNone/>
            </a:pPr>
            <a:endParaRPr lang="en-US" dirty="0"/>
          </a:p>
          <a:p>
            <a:pPr>
              <a:buFont typeface="Wingdings" panose="05000000000000000000" pitchFamily="2" charset="2"/>
              <a:buChar char="Ø"/>
            </a:pPr>
            <a:r>
              <a:rPr lang="en-US" sz="3000" dirty="0"/>
              <a:t>Government communication and engagement during the Pre-RFP phase sends signals (which may be intended or unintended) on </a:t>
            </a:r>
            <a:r>
              <a:rPr lang="en-US" sz="4000" b="1" dirty="0"/>
              <a:t>what you want </a:t>
            </a:r>
            <a:r>
              <a:rPr lang="en-US" sz="3000" dirty="0"/>
              <a:t>and </a:t>
            </a:r>
            <a:r>
              <a:rPr lang="en-US" sz="4000" b="1" dirty="0"/>
              <a:t>who you want to provide it</a:t>
            </a:r>
            <a:r>
              <a:rPr lang="en-US" sz="4000" dirty="0"/>
              <a:t>. </a:t>
            </a:r>
          </a:p>
          <a:p>
            <a:pPr marL="86360" indent="0">
              <a:buNone/>
            </a:pPr>
            <a:endParaRPr lang="en-US" sz="4000" dirty="0"/>
          </a:p>
          <a:p>
            <a:pPr>
              <a:buFont typeface="Wingdings" panose="05000000000000000000" pitchFamily="2" charset="2"/>
              <a:buChar char="Ø"/>
            </a:pPr>
            <a:r>
              <a:rPr lang="en-US" sz="4000" b="1" dirty="0"/>
              <a:t>Lack of communication or engagement </a:t>
            </a:r>
            <a:r>
              <a:rPr lang="en-US" dirty="0"/>
              <a:t>(due to fear, desire not to show vendor preference, or time constraints) often give the incumbent a stronger competitive advantage because they have access to more information than their competitors.</a:t>
            </a:r>
          </a:p>
          <a:p>
            <a:pPr>
              <a:buFont typeface="Wingdings" panose="05000000000000000000" pitchFamily="2" charset="2"/>
              <a:buChar char="Ø"/>
            </a:pPr>
            <a:endParaRPr lang="en-US" sz="3000" dirty="0"/>
          </a:p>
          <a:p>
            <a:pPr>
              <a:buFont typeface="Wingdings" panose="05000000000000000000" pitchFamily="2" charset="2"/>
              <a:buChar char="Ø"/>
            </a:pPr>
            <a:endParaRPr lang="en-US" sz="4000" dirty="0"/>
          </a:p>
          <a:p>
            <a:pPr marL="563881" lvl="1" indent="0">
              <a:buNone/>
            </a:pPr>
            <a:endParaRPr lang="en-US" b="1" dirty="0">
              <a:solidFill>
                <a:srgbClr val="000000"/>
              </a:solidFill>
            </a:endParaRPr>
          </a:p>
          <a:p>
            <a:pPr lvl="1">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517430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B7F1D7-EB3E-4A90-B93D-01C6E556E1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2" name="Title 1">
            <a:extLst>
              <a:ext uri="{FF2B5EF4-FFF2-40B4-BE49-F238E27FC236}">
                <a16:creationId xmlns:a16="http://schemas.microsoft.com/office/drawing/2014/main" id="{9EC4B448-674A-4EF3-A6E6-59FEC6A857B2}"/>
              </a:ext>
            </a:extLst>
          </p:cNvPr>
          <p:cNvSpPr>
            <a:spLocks noGrp="1"/>
          </p:cNvSpPr>
          <p:nvPr>
            <p:ph type="title"/>
          </p:nvPr>
        </p:nvSpPr>
        <p:spPr>
          <a:xfrm>
            <a:off x="325243" y="455416"/>
            <a:ext cx="10515600" cy="615263"/>
          </a:xfrm>
        </p:spPr>
        <p:txBody>
          <a:bodyPr>
            <a:normAutofit fontScale="90000"/>
          </a:bodyPr>
          <a:lstStyle/>
          <a:p>
            <a:pPr algn="ctr"/>
            <a:r>
              <a:rPr lang="en-US" dirty="0"/>
              <a:t> </a:t>
            </a:r>
            <a:r>
              <a:rPr lang="en-US" sz="4900" dirty="0">
                <a:latin typeface="Aptos" panose="020B0004020202020204" pitchFamily="34" charset="0"/>
              </a:rPr>
              <a:t>Incentivizing</a:t>
            </a:r>
            <a:r>
              <a:rPr lang="en-US" dirty="0">
                <a:latin typeface="Futura Bk BT"/>
              </a:rPr>
              <a:t> </a:t>
            </a:r>
            <a:r>
              <a:rPr lang="en-US" sz="4900" dirty="0">
                <a:latin typeface="Aptos" panose="020B0004020202020204" pitchFamily="34" charset="0"/>
              </a:rPr>
              <a:t>Competition </a:t>
            </a:r>
            <a:br>
              <a:rPr lang="en-US" dirty="0"/>
            </a:br>
            <a:endParaRPr lang="en-US" dirty="0"/>
          </a:p>
        </p:txBody>
      </p:sp>
      <p:sp>
        <p:nvSpPr>
          <p:cNvPr id="3" name="Text Placeholder 2">
            <a:extLst>
              <a:ext uri="{FF2B5EF4-FFF2-40B4-BE49-F238E27FC236}">
                <a16:creationId xmlns:a16="http://schemas.microsoft.com/office/drawing/2014/main" id="{C21E3ECB-3DBE-40B7-AEE8-43F1D34C9150}"/>
              </a:ext>
            </a:extLst>
          </p:cNvPr>
          <p:cNvSpPr>
            <a:spLocks noGrp="1"/>
          </p:cNvSpPr>
          <p:nvPr>
            <p:ph type="body" idx="1"/>
          </p:nvPr>
        </p:nvSpPr>
        <p:spPr>
          <a:xfrm>
            <a:off x="421481" y="653559"/>
            <a:ext cx="11277183" cy="5671827"/>
          </a:xfrm>
        </p:spPr>
        <p:txBody>
          <a:bodyPr>
            <a:normAutofit fontScale="70000" lnSpcReduction="20000"/>
          </a:bodyPr>
          <a:lstStyle/>
          <a:p>
            <a:pPr marL="0" indent="0">
              <a:spcAft>
                <a:spcPts val="600"/>
              </a:spcAft>
              <a:buClr>
                <a:srgbClr val="44546A"/>
              </a:buClr>
              <a:buNone/>
            </a:pPr>
            <a:r>
              <a:rPr lang="en-US" sz="3100" b="1" dirty="0">
                <a:latin typeface="Calibri" panose="020F0502020204030204" pitchFamily="34" charset="0"/>
                <a:ea typeface="Calibri" panose="020F0502020204030204" pitchFamily="34" charset="0"/>
                <a:cs typeface="Calibri" panose="020F0502020204030204" pitchFamily="34" charset="0"/>
              </a:rPr>
              <a:t>Key Challenges:</a:t>
            </a:r>
          </a:p>
          <a:p>
            <a:pPr marL="342900" indent="-342900">
              <a:spcAft>
                <a:spcPts val="600"/>
              </a:spcAft>
              <a:buClr>
                <a:srgbClr val="44546A"/>
              </a:buClr>
              <a:buFont typeface="Arial" panose="020B0604020202020204" pitchFamily="34" charset="0"/>
              <a:buChar char="•"/>
            </a:pPr>
            <a:r>
              <a:rPr lang="en-US" sz="2300" dirty="0">
                <a:latin typeface="Calibri" panose="020F0502020204030204" pitchFamily="34" charset="0"/>
                <a:ea typeface="Calibri" panose="020F0502020204030204" pitchFamily="34" charset="0"/>
                <a:cs typeface="Calibri" panose="020F0502020204030204" pitchFamily="34" charset="0"/>
              </a:rPr>
              <a:t>Industry perceives </a:t>
            </a:r>
            <a:r>
              <a:rPr lang="en-US" sz="2300" b="1" u="sng" dirty="0">
                <a:latin typeface="Calibri" panose="020F0502020204030204" pitchFamily="34" charset="0"/>
                <a:ea typeface="Calibri" panose="020F0502020204030204" pitchFamily="34" charset="0"/>
                <a:cs typeface="Calibri" panose="020F0502020204030204" pitchFamily="34" charset="0"/>
              </a:rPr>
              <a:t>incumbents</a:t>
            </a:r>
            <a:r>
              <a:rPr lang="en-US" sz="2300" dirty="0">
                <a:latin typeface="Calibri" panose="020F0502020204030204" pitchFamily="34" charset="0"/>
                <a:ea typeface="Calibri" panose="020F0502020204030204" pitchFamily="34" charset="0"/>
                <a:cs typeface="Calibri" panose="020F0502020204030204" pitchFamily="34" charset="0"/>
              </a:rPr>
              <a:t> to have more knowledge of requirements and operating environment which gives them a </a:t>
            </a:r>
            <a:r>
              <a:rPr lang="en-US" sz="2300" b="1" u="sng" dirty="0">
                <a:latin typeface="Calibri" panose="020F0502020204030204" pitchFamily="34" charset="0"/>
                <a:ea typeface="Calibri" panose="020F0502020204030204" pitchFamily="34" charset="0"/>
                <a:cs typeface="Calibri" panose="020F0502020204030204" pitchFamily="34" charset="0"/>
              </a:rPr>
              <a:t>competitive advantage</a:t>
            </a:r>
          </a:p>
          <a:p>
            <a:pPr marL="342900" indent="-342900">
              <a:spcAft>
                <a:spcPts val="600"/>
              </a:spcAft>
              <a:buClr>
                <a:srgbClr val="44546A"/>
              </a:buClr>
              <a:buFont typeface="Arial" panose="020B0604020202020204" pitchFamily="34" charset="0"/>
              <a:buChar char="•"/>
            </a:pPr>
            <a:r>
              <a:rPr lang="en-US" sz="2400" dirty="0">
                <a:solidFill>
                  <a:srgbClr val="000000"/>
                </a:solidFill>
              </a:rPr>
              <a:t>Industry perceives that government prefers to hire </a:t>
            </a:r>
            <a:r>
              <a:rPr lang="en-US" sz="2400" b="1" u="sng" dirty="0">
                <a:solidFill>
                  <a:srgbClr val="000000"/>
                </a:solidFill>
              </a:rPr>
              <a:t>well known companies vs. unknown companies</a:t>
            </a:r>
          </a:p>
          <a:p>
            <a:pPr marL="342900" indent="-342900">
              <a:spcAft>
                <a:spcPts val="600"/>
              </a:spcAft>
              <a:buClr>
                <a:srgbClr val="44546A"/>
              </a:buClr>
              <a:buFont typeface="Arial" panose="020B0604020202020204" pitchFamily="34" charset="0"/>
              <a:buChar char="•"/>
            </a:pPr>
            <a:r>
              <a:rPr lang="en-US" sz="2300" b="1" u="sng" dirty="0">
                <a:latin typeface="Calibri" panose="020F0502020204030204" pitchFamily="34" charset="0"/>
                <a:ea typeface="Calibri" panose="020F0502020204030204" pitchFamily="34" charset="0"/>
                <a:cs typeface="Calibri" panose="020F0502020204030204" pitchFamily="34" charset="0"/>
              </a:rPr>
              <a:t>New competitors</a:t>
            </a:r>
            <a:r>
              <a:rPr lang="en-US" sz="2300" dirty="0">
                <a:latin typeface="Calibri" panose="020F0502020204030204" pitchFamily="34" charset="0"/>
                <a:ea typeface="Calibri" panose="020F0502020204030204" pitchFamily="34" charset="0"/>
                <a:cs typeface="Calibri" panose="020F0502020204030204" pitchFamily="34" charset="0"/>
              </a:rPr>
              <a:t>, particularly small businesses often face barriers to entry because of </a:t>
            </a:r>
            <a:r>
              <a:rPr lang="en-US" sz="2300" b="1" u="sng" dirty="0">
                <a:latin typeface="Calibri" panose="020F0502020204030204" pitchFamily="34" charset="0"/>
                <a:ea typeface="Calibri" panose="020F0502020204030204" pitchFamily="34" charset="0"/>
                <a:cs typeface="Calibri" panose="020F0502020204030204" pitchFamily="34" charset="0"/>
              </a:rPr>
              <a:t>lack of existing customer relationships, lack of knowledge of “pain points”, and reduced resources</a:t>
            </a:r>
          </a:p>
          <a:p>
            <a:pPr marL="342900" indent="-342900">
              <a:spcAft>
                <a:spcPts val="600"/>
              </a:spcAft>
              <a:buClr>
                <a:srgbClr val="44546A"/>
              </a:buClr>
              <a:buFont typeface="Arial" panose="020B0604020202020204" pitchFamily="34" charset="0"/>
              <a:buChar char="•"/>
            </a:pPr>
            <a:r>
              <a:rPr lang="en-US" sz="2300" dirty="0">
                <a:latin typeface="Calibri" panose="020F0502020204030204" pitchFamily="34" charset="0"/>
                <a:ea typeface="Calibri" panose="020F0502020204030204" pitchFamily="34" charset="0"/>
                <a:cs typeface="Calibri" panose="020F0502020204030204" pitchFamily="34" charset="0"/>
              </a:rPr>
              <a:t>There are </a:t>
            </a:r>
            <a:r>
              <a:rPr lang="en-US" sz="2300" b="1" u="sng" dirty="0">
                <a:latin typeface="Calibri" panose="020F0502020204030204" pitchFamily="34" charset="0"/>
                <a:ea typeface="Calibri" panose="020F0502020204030204" pitchFamily="34" charset="0"/>
                <a:cs typeface="Calibri" panose="020F0502020204030204" pitchFamily="34" charset="0"/>
              </a:rPr>
              <a:t>reduced opportunities </a:t>
            </a:r>
            <a:r>
              <a:rPr lang="en-US" sz="2300" dirty="0">
                <a:latin typeface="Calibri" panose="020F0502020204030204" pitchFamily="34" charset="0"/>
                <a:ea typeface="Calibri" panose="020F0502020204030204" pitchFamily="34" charset="0"/>
                <a:cs typeface="Calibri" panose="020F0502020204030204" pitchFamily="34" charset="0"/>
              </a:rPr>
              <a:t>for industry to develop </a:t>
            </a:r>
            <a:r>
              <a:rPr lang="en-US" sz="2300" b="1" u="sng" dirty="0">
                <a:latin typeface="Calibri" panose="020F0502020204030204" pitchFamily="34" charset="0"/>
                <a:ea typeface="Calibri" panose="020F0502020204030204" pitchFamily="34" charset="0"/>
                <a:cs typeface="Calibri" panose="020F0502020204030204" pitchFamily="34" charset="0"/>
              </a:rPr>
              <a:t>customer relationships </a:t>
            </a:r>
            <a:r>
              <a:rPr lang="en-US" sz="2300" dirty="0">
                <a:latin typeface="Calibri" panose="020F0502020204030204" pitchFamily="34" charset="0"/>
                <a:ea typeface="Calibri" panose="020F0502020204030204" pitchFamily="34" charset="0"/>
                <a:cs typeface="Calibri" panose="020F0502020204030204" pitchFamily="34" charset="0"/>
              </a:rPr>
              <a:t>at CMS due to post-COVID changes</a:t>
            </a:r>
          </a:p>
          <a:p>
            <a:pPr marL="342900" indent="-342900">
              <a:spcAft>
                <a:spcPts val="600"/>
              </a:spcAft>
              <a:buClr>
                <a:srgbClr val="44546A"/>
              </a:buClr>
              <a:buFont typeface="Arial" panose="020B0604020202020204" pitchFamily="34" charset="0"/>
              <a:buChar char="•"/>
            </a:pPr>
            <a:r>
              <a:rPr lang="en-US" sz="2300" dirty="0">
                <a:latin typeface="Calibri" panose="020F0502020204030204" pitchFamily="34" charset="0"/>
                <a:ea typeface="Calibri" panose="020F0502020204030204" pitchFamily="34" charset="0"/>
                <a:cs typeface="Calibri" panose="020F0502020204030204" pitchFamily="34" charset="0"/>
              </a:rPr>
              <a:t>Companies may lack </a:t>
            </a:r>
            <a:r>
              <a:rPr lang="en-US" sz="2300" b="1" u="sng" dirty="0">
                <a:latin typeface="Calibri" panose="020F0502020204030204" pitchFamily="34" charset="0"/>
                <a:ea typeface="Calibri" panose="020F0502020204030204" pitchFamily="34" charset="0"/>
                <a:cs typeface="Calibri" panose="020F0502020204030204" pitchFamily="34" charset="0"/>
              </a:rPr>
              <a:t>contract vehicles </a:t>
            </a:r>
            <a:r>
              <a:rPr lang="en-US" sz="2300" dirty="0">
                <a:latin typeface="Calibri" panose="020F0502020204030204" pitchFamily="34" charset="0"/>
                <a:ea typeface="Calibri" panose="020F0502020204030204" pitchFamily="34" charset="0"/>
                <a:cs typeface="Calibri" panose="020F0502020204030204" pitchFamily="34" charset="0"/>
              </a:rPr>
              <a:t>needed to serve as a prime contractor.  Teaming opportunities are critical. </a:t>
            </a:r>
          </a:p>
          <a:p>
            <a:pPr marL="342900" indent="-342900">
              <a:spcAft>
                <a:spcPts val="600"/>
              </a:spcAft>
              <a:buClr>
                <a:srgbClr val="44546A"/>
              </a:buClr>
              <a:buFont typeface="Arial" panose="020B0604020202020204" pitchFamily="34" charset="0"/>
              <a:buChar char="•"/>
            </a:pPr>
            <a:endParaRPr lang="en-US" sz="2300" b="1" u="sng" dirty="0">
              <a:latin typeface="Calibri" panose="020F0502020204030204" pitchFamily="34" charset="0"/>
              <a:ea typeface="Calibri" panose="020F0502020204030204" pitchFamily="34" charset="0"/>
              <a:cs typeface="Calibri" panose="020F0502020204030204" pitchFamily="34" charset="0"/>
            </a:endParaRPr>
          </a:p>
          <a:p>
            <a:pPr marL="0" indent="0">
              <a:spcAft>
                <a:spcPts val="600"/>
              </a:spcAft>
              <a:buClr>
                <a:srgbClr val="44546A"/>
              </a:buClr>
              <a:buNone/>
            </a:pPr>
            <a:r>
              <a:rPr lang="en-US" sz="3100" b="1" dirty="0">
                <a:latin typeface="Calibri" panose="020F0502020204030204" pitchFamily="34" charset="0"/>
                <a:ea typeface="Calibri" panose="020F0502020204030204" pitchFamily="34" charset="0"/>
                <a:cs typeface="Calibri" panose="020F0502020204030204" pitchFamily="34" charset="0"/>
              </a:rPr>
              <a:t>Suggestions:</a:t>
            </a:r>
          </a:p>
          <a:p>
            <a:pPr>
              <a:buFont typeface="Arial" panose="020B0604020202020204" pitchFamily="34" charset="0"/>
              <a:buChar char="•"/>
            </a:pPr>
            <a:r>
              <a:rPr lang="en-US" sz="2300" b="1" dirty="0">
                <a:latin typeface="Calibri" panose="020F0502020204030204" pitchFamily="34" charset="0"/>
                <a:ea typeface="Calibri" panose="020F0502020204030204" pitchFamily="34" charset="0"/>
                <a:cs typeface="Calibri" panose="020F0502020204030204" pitchFamily="34" charset="0"/>
              </a:rPr>
              <a:t>All opportunities (including sole sources) on the forecast as early as possible</a:t>
            </a:r>
            <a:r>
              <a:rPr lang="en-US" sz="2300" dirty="0">
                <a:latin typeface="Calibri" panose="020F0502020204030204" pitchFamily="34" charset="0"/>
                <a:ea typeface="Calibri" panose="020F0502020204030204" pitchFamily="34" charset="0"/>
                <a:cs typeface="Calibri" panose="020F0502020204030204" pitchFamily="34" charset="0"/>
              </a:rPr>
              <a:t>.  This gives industry time to identify/allocate resources, develop and form teams, and think through solutions.</a:t>
            </a:r>
          </a:p>
          <a:p>
            <a:pPr>
              <a:buFont typeface="Arial" panose="020B0604020202020204" pitchFamily="34" charset="0"/>
              <a:buChar char="•"/>
            </a:pPr>
            <a:r>
              <a:rPr lang="en-US" sz="2300" b="1" dirty="0">
                <a:latin typeface="Calibri" panose="020F0502020204030204" pitchFamily="34" charset="0"/>
                <a:ea typeface="Calibri" panose="020F0502020204030204" pitchFamily="34" charset="0"/>
                <a:cs typeface="Calibri" panose="020F0502020204030204" pitchFamily="34" charset="0"/>
              </a:rPr>
              <a:t>Engagement with industry during market research phase </a:t>
            </a:r>
            <a:r>
              <a:rPr lang="en-US" sz="2300" dirty="0">
                <a:latin typeface="Calibri" panose="020F0502020204030204" pitchFamily="34" charset="0"/>
                <a:ea typeface="Calibri" panose="020F0502020204030204" pitchFamily="34" charset="0"/>
                <a:cs typeface="Calibri" panose="020F0502020204030204" pitchFamily="34" charset="0"/>
              </a:rPr>
              <a:t>(e.g., RFIs, 1-on-1s, hybrid meetings, due diligence sessions, industry days, speed dating sessions, reading rooms, draft RFPs, and adequate time for response). </a:t>
            </a:r>
          </a:p>
          <a:p>
            <a:pPr lvl="1"/>
            <a:r>
              <a:rPr lang="en-US" sz="1900" dirty="0">
                <a:latin typeface="Calibri" panose="020F0502020204030204" pitchFamily="34" charset="0"/>
                <a:ea typeface="Calibri" panose="020F0502020204030204" pitchFamily="34" charset="0"/>
                <a:cs typeface="Calibri" panose="020F0502020204030204" pitchFamily="34" charset="0"/>
              </a:rPr>
              <a:t>Sends signal that CMS is seeking competition; ensures equal access to information for all competitors </a:t>
            </a:r>
          </a:p>
          <a:p>
            <a:pPr lvl="1"/>
            <a:r>
              <a:rPr lang="en-US" sz="1900" dirty="0">
                <a:latin typeface="Calibri" panose="020F0502020204030204" pitchFamily="34" charset="0"/>
                <a:ea typeface="Calibri" panose="020F0502020204030204" pitchFamily="34" charset="0"/>
                <a:cs typeface="Calibri" panose="020F0502020204030204" pitchFamily="34" charset="0"/>
              </a:rPr>
              <a:t>Allows new entrants ability to develop relationships with CMS and with industry partners for teaming.</a:t>
            </a:r>
          </a:p>
          <a:p>
            <a:pPr>
              <a:buFont typeface="Arial" panose="020B0604020202020204" pitchFamily="34" charset="0"/>
              <a:buChar char="•"/>
            </a:pPr>
            <a:r>
              <a:rPr lang="en-US" sz="2300" b="1" dirty="0">
                <a:latin typeface="Calibri" panose="020F0502020204030204" pitchFamily="34" charset="0"/>
                <a:ea typeface="Calibri" panose="020F0502020204030204" pitchFamily="34" charset="0"/>
                <a:cs typeface="Calibri" panose="020F0502020204030204" pitchFamily="34" charset="0"/>
              </a:rPr>
              <a:t>Update the previous RFP</a:t>
            </a:r>
            <a:r>
              <a:rPr lang="en-US" sz="2300" dirty="0">
                <a:latin typeface="Calibri" panose="020F0502020204030204" pitchFamily="34" charset="0"/>
                <a:ea typeface="Calibri" panose="020F0502020204030204" pitchFamily="34" charset="0"/>
                <a:cs typeface="Calibri" panose="020F0502020204030204" pitchFamily="34" charset="0"/>
              </a:rPr>
              <a:t>.  Changes from previous RFP signal a desire for new ideas and new partners</a:t>
            </a:r>
          </a:p>
          <a:p>
            <a:pPr>
              <a:buFont typeface="Arial" panose="020B0604020202020204" pitchFamily="34" charset="0"/>
              <a:buChar char="•"/>
            </a:pPr>
            <a:r>
              <a:rPr lang="en-US" sz="2300" dirty="0">
                <a:latin typeface="Calibri" panose="020F0502020204030204" pitchFamily="34" charset="0"/>
                <a:ea typeface="Calibri" panose="020F0502020204030204" pitchFamily="34" charset="0"/>
                <a:cs typeface="Calibri" panose="020F0502020204030204" pitchFamily="34" charset="0"/>
              </a:rPr>
              <a:t>More events like </a:t>
            </a:r>
            <a:r>
              <a:rPr lang="en-US" sz="2300" b="1" dirty="0">
                <a:latin typeface="Calibri" panose="020F0502020204030204" pitchFamily="34" charset="0"/>
                <a:ea typeface="Calibri" panose="020F0502020204030204" pitchFamily="34" charset="0"/>
                <a:cs typeface="Calibri" panose="020F0502020204030204" pitchFamily="34" charset="0"/>
              </a:rPr>
              <a:t>June 6</a:t>
            </a:r>
            <a:r>
              <a:rPr lang="en-US" sz="2300" b="1" baseline="30000" dirty="0">
                <a:latin typeface="Calibri" panose="020F0502020204030204" pitchFamily="34" charset="0"/>
                <a:ea typeface="Calibri" panose="020F0502020204030204" pitchFamily="34" charset="0"/>
                <a:cs typeface="Calibri" panose="020F0502020204030204" pitchFamily="34" charset="0"/>
              </a:rPr>
              <a:t>th</a:t>
            </a:r>
            <a:r>
              <a:rPr lang="en-US" sz="2300" b="1" dirty="0">
                <a:latin typeface="Calibri" panose="020F0502020204030204" pitchFamily="34" charset="0"/>
                <a:ea typeface="Calibri" panose="020F0502020204030204" pitchFamily="34" charset="0"/>
                <a:cs typeface="Calibri" panose="020F0502020204030204" pitchFamily="34" charset="0"/>
              </a:rPr>
              <a:t> CCIIO event </a:t>
            </a:r>
            <a:r>
              <a:rPr lang="en-US" sz="2300" dirty="0">
                <a:latin typeface="Calibri" panose="020F0502020204030204" pitchFamily="34" charset="0"/>
                <a:ea typeface="Calibri" panose="020F0502020204030204" pitchFamily="34" charset="0"/>
                <a:cs typeface="Calibri" panose="020F0502020204030204" pitchFamily="34" charset="0"/>
              </a:rPr>
              <a:t>that link contracts to goals and objectives</a:t>
            </a:r>
          </a:p>
          <a:p>
            <a:pPr marL="86360" indent="0">
              <a:buNone/>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92333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510BBB-7A9A-4CB9-B923-437D4C6360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2" name="Title 1">
            <a:extLst>
              <a:ext uri="{FF2B5EF4-FFF2-40B4-BE49-F238E27FC236}">
                <a16:creationId xmlns:a16="http://schemas.microsoft.com/office/drawing/2014/main" id="{9EC4B448-674A-4EF3-A6E6-59FEC6A857B2}"/>
              </a:ext>
            </a:extLst>
          </p:cNvPr>
          <p:cNvSpPr>
            <a:spLocks noGrp="1"/>
          </p:cNvSpPr>
          <p:nvPr>
            <p:ph type="title"/>
          </p:nvPr>
        </p:nvSpPr>
        <p:spPr>
          <a:xfrm>
            <a:off x="838200" y="72895"/>
            <a:ext cx="10515600" cy="794372"/>
          </a:xfrm>
        </p:spPr>
        <p:txBody>
          <a:bodyPr>
            <a:noAutofit/>
          </a:bodyPr>
          <a:lstStyle/>
          <a:p>
            <a:r>
              <a:rPr lang="en-US" sz="3000" dirty="0">
                <a:latin typeface="Futura Bk BT"/>
              </a:rPr>
              <a:t>Improving Best Value Procurements Through Market Research </a:t>
            </a:r>
          </a:p>
        </p:txBody>
      </p:sp>
      <p:sp>
        <p:nvSpPr>
          <p:cNvPr id="3" name="Text Placeholder 2">
            <a:extLst>
              <a:ext uri="{FF2B5EF4-FFF2-40B4-BE49-F238E27FC236}">
                <a16:creationId xmlns:a16="http://schemas.microsoft.com/office/drawing/2014/main" id="{C21E3ECB-3DBE-40B7-AEE8-43F1D34C9150}"/>
              </a:ext>
            </a:extLst>
          </p:cNvPr>
          <p:cNvSpPr>
            <a:spLocks noGrp="1"/>
          </p:cNvSpPr>
          <p:nvPr>
            <p:ph type="body" idx="1"/>
          </p:nvPr>
        </p:nvSpPr>
        <p:spPr>
          <a:xfrm>
            <a:off x="358219" y="876695"/>
            <a:ext cx="11265030" cy="5495826"/>
          </a:xfrm>
        </p:spPr>
        <p:txBody>
          <a:bodyPr>
            <a:normAutofit fontScale="32500" lnSpcReduction="20000"/>
          </a:bodyPr>
          <a:lstStyle/>
          <a:p>
            <a:pPr>
              <a:buFont typeface="Wingdings" panose="05000000000000000000" pitchFamily="2" charset="2"/>
              <a:buChar char="Ø"/>
            </a:pPr>
            <a:r>
              <a:rPr lang="en-US" sz="7400" b="1" dirty="0"/>
              <a:t>Helping government understand:</a:t>
            </a:r>
          </a:p>
          <a:p>
            <a:pPr lvl="1">
              <a:spcBef>
                <a:spcPts val="1200"/>
              </a:spcBef>
              <a:buFont typeface="Courier New" panose="02070309020205020404" pitchFamily="49" charset="0"/>
              <a:buChar char="o"/>
            </a:pPr>
            <a:r>
              <a:rPr lang="en-US" sz="6600" dirty="0"/>
              <a:t>Solutions available and which companies (and how many) provide these services or products</a:t>
            </a:r>
            <a:r>
              <a:rPr lang="en-US" sz="6600" b="1" u="sng" dirty="0"/>
              <a:t> </a:t>
            </a:r>
          </a:p>
          <a:p>
            <a:pPr lvl="1">
              <a:spcBef>
                <a:spcPts val="1200"/>
              </a:spcBef>
              <a:buFont typeface="Courier New" panose="02070309020205020404" pitchFamily="49" charset="0"/>
              <a:buChar char="o"/>
            </a:pPr>
            <a:r>
              <a:rPr lang="en-US" sz="6600" dirty="0"/>
              <a:t>The acquisition strategy or contract vehicle to provide access to the appropriate set of contractors</a:t>
            </a:r>
          </a:p>
          <a:p>
            <a:pPr lvl="1">
              <a:spcBef>
                <a:spcPts val="1200"/>
              </a:spcBef>
              <a:buFont typeface="Courier New" panose="02070309020205020404" pitchFamily="49" charset="0"/>
              <a:buChar char="o"/>
            </a:pPr>
            <a:r>
              <a:rPr lang="en-US" sz="6600" b="1" dirty="0"/>
              <a:t>Differentiators between companies</a:t>
            </a:r>
          </a:p>
          <a:p>
            <a:pPr lvl="1">
              <a:spcBef>
                <a:spcPts val="1200"/>
              </a:spcBef>
              <a:buFont typeface="Courier New" panose="02070309020205020404" pitchFamily="49" charset="0"/>
              <a:buChar char="o"/>
            </a:pPr>
            <a:r>
              <a:rPr lang="en-US" sz="6600" dirty="0"/>
              <a:t>How to define requirements and </a:t>
            </a:r>
            <a:r>
              <a:rPr lang="en-US" sz="6600" b="1" dirty="0"/>
              <a:t>evaluation criteria </a:t>
            </a:r>
            <a:r>
              <a:rPr lang="en-US" sz="6600" dirty="0"/>
              <a:t>to allow for a best value trade off that meets the governments needs </a:t>
            </a:r>
          </a:p>
          <a:p>
            <a:pPr marL="86360" indent="0">
              <a:buNone/>
            </a:pPr>
            <a:endParaRPr lang="en-US" sz="3200" dirty="0"/>
          </a:p>
          <a:p>
            <a:pPr marL="86360" indent="0">
              <a:buNone/>
            </a:pPr>
            <a:endParaRPr lang="en-US" sz="3200" dirty="0"/>
          </a:p>
          <a:p>
            <a:pPr>
              <a:buFont typeface="Wingdings" panose="05000000000000000000" pitchFamily="2" charset="2"/>
              <a:buChar char="Ø"/>
            </a:pPr>
            <a:r>
              <a:rPr lang="en-US" sz="7400" b="1" dirty="0"/>
              <a:t>Helping industry understand:</a:t>
            </a:r>
          </a:p>
          <a:p>
            <a:pPr lvl="1">
              <a:buFont typeface="Courier New" panose="02070309020205020404" pitchFamily="49" charset="0"/>
              <a:buChar char="o"/>
            </a:pPr>
            <a:r>
              <a:rPr lang="en-US" sz="6500" dirty="0"/>
              <a:t>Are we eligible to compete? </a:t>
            </a:r>
          </a:p>
          <a:p>
            <a:pPr lvl="1">
              <a:buFont typeface="Courier New" panose="02070309020205020404" pitchFamily="49" charset="0"/>
              <a:buChar char="o"/>
            </a:pPr>
            <a:r>
              <a:rPr lang="en-US" sz="6500" dirty="0"/>
              <a:t>Do we understand the government’s requirements, constraints, and pain points to develop a winning solution that meets their needs?</a:t>
            </a:r>
          </a:p>
          <a:p>
            <a:pPr lvl="1">
              <a:buFont typeface="Courier New" panose="02070309020205020404" pitchFamily="49" charset="0"/>
              <a:buChar char="o"/>
            </a:pPr>
            <a:r>
              <a:rPr lang="en-US" sz="6500" dirty="0"/>
              <a:t>Do we have the resources needed to submit an offer? </a:t>
            </a:r>
          </a:p>
          <a:p>
            <a:pPr lvl="1">
              <a:buFont typeface="Courier New" panose="02070309020205020404" pitchFamily="49" charset="0"/>
              <a:buChar char="o"/>
            </a:pPr>
            <a:r>
              <a:rPr lang="en-US" sz="6500" dirty="0"/>
              <a:t>Are we the right offeror or should we devote our resources to other opportunities? </a:t>
            </a:r>
          </a:p>
          <a:p>
            <a:pPr marL="86360" indent="0">
              <a:buNone/>
            </a:pPr>
            <a:endParaRPr lang="en-US" sz="6800" dirty="0"/>
          </a:p>
          <a:p>
            <a:endParaRPr lang="en-US" sz="5800" dirty="0"/>
          </a:p>
          <a:p>
            <a:pPr lvl="1"/>
            <a:endParaRPr lang="en-US" sz="5800" dirty="0"/>
          </a:p>
          <a:p>
            <a:pPr lvl="1"/>
            <a:endParaRPr lang="en-US" sz="5800" dirty="0"/>
          </a:p>
          <a:p>
            <a:pPr marL="86360" indent="0">
              <a:buNone/>
            </a:pPr>
            <a:endParaRPr lang="en-US" dirty="0"/>
          </a:p>
          <a:p>
            <a:pPr marL="563881" lvl="1" indent="0">
              <a:buNone/>
            </a:pPr>
            <a:endParaRPr lang="en-US" sz="7600" dirty="0"/>
          </a:p>
          <a:p>
            <a:pPr>
              <a:buFont typeface="Wingdings" panose="05000000000000000000" pitchFamily="2" charset="2"/>
              <a:buChar char="Ø"/>
            </a:pPr>
            <a:endParaRPr lang="en-US" dirty="0"/>
          </a:p>
          <a:p>
            <a:pPr>
              <a:buFont typeface="Wingdings" panose="05000000000000000000" pitchFamily="2" charset="2"/>
              <a:buChar char="Ø"/>
            </a:pPr>
            <a:endParaRPr lang="en-US" sz="4800" dirty="0"/>
          </a:p>
          <a:p>
            <a:pPr>
              <a:buFont typeface="Wingdings" panose="05000000000000000000" pitchFamily="2" charset="2"/>
              <a:buChar char="Ø"/>
            </a:pPr>
            <a:endParaRPr lang="en-US" sz="4800" dirty="0"/>
          </a:p>
          <a:p>
            <a:pPr>
              <a:buFont typeface="Wingdings" panose="05000000000000000000" pitchFamily="2" charset="2"/>
              <a:buChar char="Ø"/>
            </a:pPr>
            <a:endParaRPr lang="en-US" sz="4800"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42356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1ACF5C-8A27-49F8-8DC5-B99EE25553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2" name="Title 1">
            <a:extLst>
              <a:ext uri="{FF2B5EF4-FFF2-40B4-BE49-F238E27FC236}">
                <a16:creationId xmlns:a16="http://schemas.microsoft.com/office/drawing/2014/main" id="{9EC4B448-674A-4EF3-A6E6-59FEC6A857B2}"/>
              </a:ext>
            </a:extLst>
          </p:cNvPr>
          <p:cNvSpPr>
            <a:spLocks noGrp="1"/>
          </p:cNvSpPr>
          <p:nvPr>
            <p:ph type="title"/>
          </p:nvPr>
        </p:nvSpPr>
        <p:spPr>
          <a:xfrm>
            <a:off x="838200" y="186016"/>
            <a:ext cx="10515600" cy="794372"/>
          </a:xfrm>
        </p:spPr>
        <p:txBody>
          <a:bodyPr>
            <a:normAutofit/>
          </a:bodyPr>
          <a:lstStyle/>
          <a:p>
            <a:pPr algn="ctr"/>
            <a:r>
              <a:rPr lang="en-US" dirty="0">
                <a:latin typeface="Futura Bk BT"/>
              </a:rPr>
              <a:t>Importance of One-on-Ones</a:t>
            </a:r>
          </a:p>
        </p:txBody>
      </p:sp>
      <p:sp>
        <p:nvSpPr>
          <p:cNvPr id="3" name="Text Placeholder 2">
            <a:extLst>
              <a:ext uri="{FF2B5EF4-FFF2-40B4-BE49-F238E27FC236}">
                <a16:creationId xmlns:a16="http://schemas.microsoft.com/office/drawing/2014/main" id="{C21E3ECB-3DBE-40B7-AEE8-43F1D34C9150}"/>
              </a:ext>
            </a:extLst>
          </p:cNvPr>
          <p:cNvSpPr>
            <a:spLocks noGrp="1"/>
          </p:cNvSpPr>
          <p:nvPr>
            <p:ph type="body" idx="1"/>
          </p:nvPr>
        </p:nvSpPr>
        <p:spPr>
          <a:xfrm>
            <a:off x="421482" y="980388"/>
            <a:ext cx="10515600" cy="5354424"/>
          </a:xfrm>
        </p:spPr>
        <p:txBody>
          <a:bodyPr>
            <a:normAutofit lnSpcReduction="10000"/>
          </a:bodyPr>
          <a:lstStyle/>
          <a:p>
            <a:pPr marL="457200" marR="0" lvl="0" indent="-370840" algn="l" defTabSz="914400" rtl="0" eaLnBrk="1" fontAlgn="auto" latinLnBrk="0" hangingPunct="1">
              <a:lnSpc>
                <a:spcPct val="100000"/>
              </a:lnSpc>
              <a:spcBef>
                <a:spcPts val="1000"/>
              </a:spcBef>
              <a:spcAft>
                <a:spcPts val="0"/>
              </a:spcAft>
              <a:buClrTx/>
              <a:buSzPts val="2240"/>
              <a:buFont typeface="Noto Sans Symbols"/>
              <a:buChar char="⮚"/>
              <a:tabLst/>
              <a:defRPr/>
            </a:pPr>
            <a:r>
              <a:rPr kumimoji="0" lang="en-US" sz="1900" b="1" i="0" u="sng" strike="noStrike" kern="1200" cap="none" spc="0" normalizeH="0" baseline="0" noProof="0" dirty="0">
                <a:ln>
                  <a:noFill/>
                </a:ln>
                <a:solidFill>
                  <a:prstClr val="black"/>
                </a:solidFill>
                <a:effectLst/>
                <a:uLnTx/>
                <a:uFillTx/>
                <a:latin typeface="Calibri"/>
                <a:ea typeface="Calibri"/>
                <a:cs typeface="Calibri"/>
                <a:sym typeface="Calibri"/>
              </a:rPr>
              <a:t>Opportunities to engage in person</a:t>
            </a:r>
            <a:r>
              <a:rPr kumimoji="0" lang="en-US" sz="1900" b="0" i="0" u="none" strike="noStrike" kern="1200" cap="none" spc="0" normalizeH="0" baseline="0" noProof="0" dirty="0">
                <a:ln>
                  <a:noFill/>
                </a:ln>
                <a:solidFill>
                  <a:prstClr val="black"/>
                </a:solidFill>
                <a:effectLst/>
                <a:uLnTx/>
                <a:uFillTx/>
                <a:latin typeface="Calibri"/>
                <a:ea typeface="Calibri"/>
                <a:cs typeface="Calibri"/>
                <a:sym typeface="Calibri"/>
              </a:rPr>
              <a:t>, when possible, support industry understanding of CMS’s needs which result in </a:t>
            </a:r>
            <a:r>
              <a:rPr kumimoji="0" lang="en-US" sz="1900" b="1" i="1" u="none" strike="noStrike" kern="1200" cap="none" spc="0" normalizeH="0" baseline="0" noProof="0" dirty="0">
                <a:ln>
                  <a:noFill/>
                </a:ln>
                <a:solidFill>
                  <a:prstClr val="black"/>
                </a:solidFill>
                <a:effectLst/>
                <a:uLnTx/>
                <a:uFillTx/>
                <a:latin typeface="Calibri"/>
                <a:ea typeface="Calibri"/>
                <a:cs typeface="Calibri"/>
                <a:sym typeface="Calibri"/>
              </a:rPr>
              <a:t>stronger and more innovative solutions</a:t>
            </a:r>
            <a:r>
              <a:rPr kumimoji="0" lang="en-US" sz="1900" b="0" i="0" u="none" strike="noStrike" kern="1200" cap="none" spc="0" normalizeH="0" baseline="0" noProof="0" dirty="0">
                <a:ln>
                  <a:noFill/>
                </a:ln>
                <a:solidFill>
                  <a:prstClr val="black"/>
                </a:solidFill>
                <a:effectLst/>
                <a:uLnTx/>
                <a:uFillTx/>
                <a:latin typeface="Calibri"/>
                <a:ea typeface="Calibri"/>
                <a:cs typeface="Calibri"/>
                <a:sym typeface="Calibri"/>
              </a:rPr>
              <a:t>.</a:t>
            </a:r>
          </a:p>
          <a:p>
            <a:pPr marL="86360" marR="0" lvl="0" indent="0" algn="l" defTabSz="914400" rtl="0" eaLnBrk="1" fontAlgn="auto" latinLnBrk="0" hangingPunct="1">
              <a:lnSpc>
                <a:spcPct val="100000"/>
              </a:lnSpc>
              <a:spcBef>
                <a:spcPts val="1000"/>
              </a:spcBef>
              <a:spcAft>
                <a:spcPts val="0"/>
              </a:spcAft>
              <a:buClrTx/>
              <a:buSzPts val="2240"/>
              <a:buNone/>
              <a:tabLst/>
              <a:defRPr/>
            </a:pPr>
            <a:endParaRPr lang="en-US" sz="1900" dirty="0"/>
          </a:p>
          <a:p>
            <a:pPr>
              <a:lnSpc>
                <a:spcPct val="100000"/>
              </a:lnSpc>
            </a:pPr>
            <a:r>
              <a:rPr lang="en-US" sz="1900" dirty="0"/>
              <a:t>To continue investing funds and resources towards a proposal, industry leaders seek assurance that they</a:t>
            </a:r>
            <a:r>
              <a:rPr lang="en-US" sz="1900" b="1" u="sng" dirty="0"/>
              <a:t> understand the customer, its requirements, and that their proposed solution is the best fit</a:t>
            </a:r>
            <a:r>
              <a:rPr lang="en-US" sz="1900" dirty="0"/>
              <a:t>. </a:t>
            </a:r>
          </a:p>
          <a:p>
            <a:pPr marL="86360" indent="0">
              <a:lnSpc>
                <a:spcPct val="100000"/>
              </a:lnSpc>
              <a:buNone/>
            </a:pPr>
            <a:endParaRPr lang="en-US" sz="1900" dirty="0"/>
          </a:p>
          <a:p>
            <a:pPr>
              <a:lnSpc>
                <a:spcPct val="100000"/>
              </a:lnSpc>
            </a:pPr>
            <a:r>
              <a:rPr lang="en-US" sz="1900" dirty="0"/>
              <a:t>The ability and opportunity to engage directly 1on1 with the customer is often a </a:t>
            </a:r>
            <a:r>
              <a:rPr lang="en-US" sz="1900" b="1" u="sng" dirty="0"/>
              <a:t>deciding factor on whether companies will submit a proposal</a:t>
            </a:r>
            <a:r>
              <a:rPr lang="en-US" sz="1900" dirty="0"/>
              <a:t>.</a:t>
            </a:r>
          </a:p>
          <a:p>
            <a:pPr marL="86360" indent="0">
              <a:lnSpc>
                <a:spcPct val="100000"/>
              </a:lnSpc>
              <a:buNone/>
            </a:pPr>
            <a:endParaRPr lang="en-US" sz="1800" dirty="0"/>
          </a:p>
          <a:p>
            <a:pPr>
              <a:lnSpc>
                <a:spcPct val="100000"/>
              </a:lnSpc>
            </a:pPr>
            <a:r>
              <a:rPr lang="en-US" sz="1900" dirty="0"/>
              <a:t>Small businesses/new entrants need </a:t>
            </a:r>
            <a:r>
              <a:rPr lang="en-US" sz="1900" b="1" u="sng" dirty="0"/>
              <a:t>opportunities</a:t>
            </a:r>
            <a:r>
              <a:rPr lang="en-US" sz="1900" dirty="0"/>
              <a:t> to become familiar with program personnel and </a:t>
            </a:r>
            <a:r>
              <a:rPr lang="en-US" sz="1900" b="1" u="sng" dirty="0"/>
              <a:t>brand exposure</a:t>
            </a:r>
            <a:r>
              <a:rPr lang="en-US" sz="1900" dirty="0"/>
              <a:t>.  Large businesses have access and advantage from existing programs.</a:t>
            </a:r>
          </a:p>
          <a:p>
            <a:pPr marL="86360" indent="0">
              <a:lnSpc>
                <a:spcPct val="100000"/>
              </a:lnSpc>
              <a:buNone/>
            </a:pPr>
            <a:endParaRPr lang="en-US" sz="1900" dirty="0"/>
          </a:p>
          <a:p>
            <a:pPr>
              <a:lnSpc>
                <a:spcPct val="100000"/>
              </a:lnSpc>
            </a:pPr>
            <a:r>
              <a:rPr lang="en-US" sz="1900" b="1" u="sng" dirty="0"/>
              <a:t>Recompetes</a:t>
            </a:r>
            <a:r>
              <a:rPr lang="en-US" sz="1900" dirty="0"/>
              <a:t> with a strong incumbent are often viewed as </a:t>
            </a:r>
            <a:r>
              <a:rPr lang="en-US" sz="1900" b="1" u="sng" dirty="0"/>
              <a:t>risky investments</a:t>
            </a:r>
            <a:r>
              <a:rPr lang="en-US" sz="1900" dirty="0"/>
              <a:t>. Incumbents will always have more information and customer intimacy. Open communication is critical when seeking new bidders.</a:t>
            </a:r>
          </a:p>
          <a:p>
            <a:pPr marL="86360" indent="0">
              <a:buNone/>
            </a:pPr>
            <a:endParaRPr lang="en-US" sz="2200" dirty="0"/>
          </a:p>
          <a:p>
            <a:endParaRPr lang="en-US" dirty="0"/>
          </a:p>
          <a:p>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452716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E86C5E-3CC1-498E-A098-0CD1357BA9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2" name="Title 1">
            <a:extLst>
              <a:ext uri="{FF2B5EF4-FFF2-40B4-BE49-F238E27FC236}">
                <a16:creationId xmlns:a16="http://schemas.microsoft.com/office/drawing/2014/main" id="{9EC4B448-674A-4EF3-A6E6-59FEC6A857B2}"/>
              </a:ext>
            </a:extLst>
          </p:cNvPr>
          <p:cNvSpPr>
            <a:spLocks noGrp="1"/>
          </p:cNvSpPr>
          <p:nvPr>
            <p:ph type="title"/>
          </p:nvPr>
        </p:nvSpPr>
        <p:spPr>
          <a:xfrm>
            <a:off x="838200" y="186016"/>
            <a:ext cx="10515600" cy="964054"/>
          </a:xfrm>
        </p:spPr>
        <p:txBody>
          <a:bodyPr>
            <a:noAutofit/>
          </a:bodyPr>
          <a:lstStyle/>
          <a:p>
            <a:r>
              <a:rPr lang="en-US" sz="3000" dirty="0">
                <a:latin typeface="Futura Bk BT"/>
              </a:rPr>
              <a:t>Ways to Improve RFP Outcomes from Market Research </a:t>
            </a:r>
          </a:p>
        </p:txBody>
      </p:sp>
      <p:sp>
        <p:nvSpPr>
          <p:cNvPr id="3" name="Text Placeholder 2">
            <a:extLst>
              <a:ext uri="{FF2B5EF4-FFF2-40B4-BE49-F238E27FC236}">
                <a16:creationId xmlns:a16="http://schemas.microsoft.com/office/drawing/2014/main" id="{C21E3ECB-3DBE-40B7-AEE8-43F1D34C9150}"/>
              </a:ext>
            </a:extLst>
          </p:cNvPr>
          <p:cNvSpPr>
            <a:spLocks noGrp="1"/>
          </p:cNvSpPr>
          <p:nvPr>
            <p:ph type="body" idx="1"/>
          </p:nvPr>
        </p:nvSpPr>
        <p:spPr>
          <a:xfrm>
            <a:off x="838200" y="1036946"/>
            <a:ext cx="10860464" cy="5354424"/>
          </a:xfrm>
        </p:spPr>
        <p:txBody>
          <a:bodyPr>
            <a:normAutofit fontScale="85000" lnSpcReduction="20000"/>
          </a:bodyPr>
          <a:lstStyle/>
          <a:p>
            <a:pPr>
              <a:buFont typeface="Wingdings" panose="05000000000000000000" pitchFamily="2" charset="2"/>
              <a:buChar char="Ø"/>
            </a:pPr>
            <a:r>
              <a:rPr lang="en-US" sz="2600" b="1" dirty="0"/>
              <a:t>Recompetes: If you want different outcomes, consider different requirements or evaluation criteria</a:t>
            </a:r>
          </a:p>
          <a:p>
            <a:pPr lvl="1">
              <a:buFont typeface="Courier New" panose="02070309020205020404" pitchFamily="49" charset="0"/>
              <a:buChar char="o"/>
            </a:pPr>
            <a:r>
              <a:rPr lang="en-US" sz="2000" dirty="0"/>
              <a:t>Don’t put out the same RFP and expect a different result from the previous contract. </a:t>
            </a:r>
          </a:p>
          <a:p>
            <a:pPr lvl="1">
              <a:buFont typeface="Courier New" panose="02070309020205020404" pitchFamily="49" charset="0"/>
              <a:buChar char="o"/>
            </a:pPr>
            <a:r>
              <a:rPr lang="en-US" sz="2000" dirty="0"/>
              <a:t>Same RFP signals desire for the incumbent.</a:t>
            </a:r>
          </a:p>
          <a:p>
            <a:pPr lvl="1">
              <a:buFont typeface="Courier New" panose="02070309020205020404" pitchFamily="49" charset="0"/>
              <a:buChar char="o"/>
            </a:pPr>
            <a:r>
              <a:rPr lang="en-US" sz="2000" dirty="0">
                <a:solidFill>
                  <a:srgbClr val="000000"/>
                </a:solidFill>
              </a:rPr>
              <a:t>Changes from previous RFP to new RFP signals a desire for new solutions and new ideas. </a:t>
            </a:r>
          </a:p>
          <a:p>
            <a:pPr lvl="1">
              <a:buFont typeface="Courier New" panose="02070309020205020404" pitchFamily="49" charset="0"/>
              <a:buChar char="o"/>
            </a:pPr>
            <a:r>
              <a:rPr lang="en-US" sz="2000" dirty="0"/>
              <a:t>Use industry engagement to learn different ways of achieving desired outcomes and ways to evaluate companies.</a:t>
            </a:r>
          </a:p>
          <a:p>
            <a:pPr lvl="1">
              <a:buFont typeface="Courier New" panose="02070309020205020404" pitchFamily="49" charset="0"/>
              <a:buChar char="o"/>
            </a:pPr>
            <a:endParaRPr lang="en-US" sz="2000" dirty="0"/>
          </a:p>
          <a:p>
            <a:pPr marL="457200" marR="0" lvl="0" indent="-370840" algn="l" defTabSz="914400" rtl="0" eaLnBrk="1" fontAlgn="auto" latinLnBrk="0" hangingPunct="1">
              <a:lnSpc>
                <a:spcPct val="90000"/>
              </a:lnSpc>
              <a:spcBef>
                <a:spcPts val="1200"/>
              </a:spcBef>
              <a:spcAft>
                <a:spcPts val="0"/>
              </a:spcAft>
              <a:buClrTx/>
              <a:buSzPts val="2240"/>
              <a:buFont typeface="Wingdings" panose="05000000000000000000" pitchFamily="2" charset="2"/>
              <a:buChar char="Ø"/>
              <a:tabLst/>
              <a:defRPr/>
            </a:pPr>
            <a:r>
              <a:rPr kumimoji="0" lang="en-US" sz="2600" b="1" i="0" u="none" strike="noStrike" kern="1200" cap="none" spc="0" normalizeH="0" baseline="0" noProof="0" dirty="0">
                <a:ln>
                  <a:noFill/>
                </a:ln>
                <a:solidFill>
                  <a:prstClr val="black"/>
                </a:solidFill>
                <a:effectLst/>
                <a:uLnTx/>
                <a:uFillTx/>
                <a:latin typeface="Calibri"/>
                <a:cs typeface="Calibri"/>
                <a:sym typeface="Calibri"/>
              </a:rPr>
              <a:t>Incentivize industry to share ideas on new approaches</a:t>
            </a:r>
          </a:p>
          <a:p>
            <a:pPr lvl="1">
              <a:buFont typeface="Courier New" panose="02070309020205020404" pitchFamily="49" charset="0"/>
              <a:buChar char="o"/>
              <a:defRPr/>
            </a:pPr>
            <a:r>
              <a:rPr lang="en-US" sz="2000" dirty="0"/>
              <a:t>Request input through RFIs and 1on1s</a:t>
            </a:r>
          </a:p>
          <a:p>
            <a:pPr lvl="1">
              <a:buFont typeface="Courier New" panose="02070309020205020404" pitchFamily="49" charset="0"/>
              <a:buChar char="o"/>
              <a:defRPr/>
            </a:pPr>
            <a:r>
              <a:rPr lang="en-US" sz="2000" dirty="0"/>
              <a:t>Consider 1on1 meetings with companies that provide the best responses to an RFI to discuss potential innovations; incentivizes companies to provide a quality response and limits the time and resources needed by the government to meet with vendors.</a:t>
            </a:r>
          </a:p>
          <a:p>
            <a:pPr lvl="1">
              <a:buFont typeface="Courier New" panose="02070309020205020404" pitchFamily="49" charset="0"/>
              <a:buChar char="o"/>
              <a:defRPr/>
            </a:pPr>
            <a:r>
              <a:rPr lang="en-US" sz="2000" dirty="0"/>
              <a:t>If direct feedback is not possible, consider summarizing how many responses received and/or primary themes from the responses (this helps industry decision-making)</a:t>
            </a:r>
          </a:p>
          <a:p>
            <a:pPr marL="563881" lvl="1" indent="0">
              <a:buNone/>
              <a:defRPr/>
            </a:pPr>
            <a:endParaRPr lang="en-US" sz="2000" dirty="0"/>
          </a:p>
          <a:p>
            <a:pPr>
              <a:spcBef>
                <a:spcPts val="1200"/>
              </a:spcBef>
              <a:buFont typeface="Wingdings" panose="05000000000000000000" pitchFamily="2" charset="2"/>
              <a:buChar char="Ø"/>
            </a:pPr>
            <a:r>
              <a:rPr lang="en-US" sz="2600" b="1" dirty="0"/>
              <a:t>Example: May 2023 CMMI RFI on “Moving beyond certification”</a:t>
            </a:r>
          </a:p>
          <a:p>
            <a:pPr lvl="1">
              <a:buFont typeface="Courier New" panose="02070309020205020404" pitchFamily="49" charset="0"/>
              <a:buChar char="o"/>
            </a:pPr>
            <a:r>
              <a:rPr lang="en-US" sz="2000" dirty="0"/>
              <a:t>CMMI later introduced the “Quality Pathway” which may have taken ideas from RFI responses </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491826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98279B-3003-428C-BEC1-1C6DECA8AB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2" name="Title 1">
            <a:extLst>
              <a:ext uri="{FF2B5EF4-FFF2-40B4-BE49-F238E27FC236}">
                <a16:creationId xmlns:a16="http://schemas.microsoft.com/office/drawing/2014/main" id="{9EC4B448-674A-4EF3-A6E6-59FEC6A857B2}"/>
              </a:ext>
            </a:extLst>
          </p:cNvPr>
          <p:cNvSpPr>
            <a:spLocks noGrp="1"/>
          </p:cNvSpPr>
          <p:nvPr>
            <p:ph type="title"/>
          </p:nvPr>
        </p:nvSpPr>
        <p:spPr>
          <a:xfrm>
            <a:off x="838200" y="186016"/>
            <a:ext cx="10515600" cy="794372"/>
          </a:xfrm>
        </p:spPr>
        <p:txBody>
          <a:bodyPr>
            <a:normAutofit/>
          </a:bodyPr>
          <a:lstStyle/>
          <a:p>
            <a:r>
              <a:rPr lang="en-US" sz="3000" dirty="0">
                <a:latin typeface="Futura Bk BT"/>
              </a:rPr>
              <a:t>Importance of Draft RFP</a:t>
            </a:r>
          </a:p>
        </p:txBody>
      </p:sp>
      <p:sp>
        <p:nvSpPr>
          <p:cNvPr id="3" name="Text Placeholder 2">
            <a:extLst>
              <a:ext uri="{FF2B5EF4-FFF2-40B4-BE49-F238E27FC236}">
                <a16:creationId xmlns:a16="http://schemas.microsoft.com/office/drawing/2014/main" id="{C21E3ECB-3DBE-40B7-AEE8-43F1D34C9150}"/>
              </a:ext>
            </a:extLst>
          </p:cNvPr>
          <p:cNvSpPr>
            <a:spLocks noGrp="1"/>
          </p:cNvSpPr>
          <p:nvPr>
            <p:ph type="body" idx="1"/>
          </p:nvPr>
        </p:nvSpPr>
        <p:spPr>
          <a:xfrm>
            <a:off x="838200" y="980388"/>
            <a:ext cx="10515600" cy="5354424"/>
          </a:xfrm>
        </p:spPr>
        <p:txBody>
          <a:bodyPr>
            <a:normAutofit fontScale="77500" lnSpcReduction="20000"/>
          </a:bodyPr>
          <a:lstStyle/>
          <a:p>
            <a:r>
              <a:rPr lang="en-US" b="1" dirty="0"/>
              <a:t>When possible, share Sections B, C, L, and M </a:t>
            </a:r>
          </a:p>
          <a:p>
            <a:pPr lvl="1">
              <a:buFont typeface="Courier New" panose="02070309020205020404" pitchFamily="49" charset="0"/>
              <a:buChar char="o"/>
            </a:pPr>
            <a:r>
              <a:rPr lang="en-US" dirty="0"/>
              <a:t>Help industry understand conflicts of interest, key personnel requirements, past performance requirements, labor categories, pricing considerations, operational risks</a:t>
            </a:r>
          </a:p>
          <a:p>
            <a:pPr lvl="1">
              <a:buFont typeface="Courier New" panose="02070309020205020404" pitchFamily="49" charset="0"/>
              <a:buChar char="o"/>
            </a:pPr>
            <a:r>
              <a:rPr lang="en-US" dirty="0"/>
              <a:t>Helps industry determine eligibility/desire to bid and if changes to teams or solutions are required</a:t>
            </a:r>
          </a:p>
          <a:p>
            <a:pPr lvl="1">
              <a:buFont typeface="Courier New" panose="02070309020205020404" pitchFamily="49" charset="0"/>
              <a:buChar char="o"/>
            </a:pPr>
            <a:r>
              <a:rPr lang="en-US" dirty="0"/>
              <a:t>Helps industry plan and prepare resources and response for multi-step evaluations, tech demos, and orals (</a:t>
            </a:r>
            <a:r>
              <a:rPr lang="en-US" i="1" dirty="0"/>
              <a:t>which are often time intensive and expensive</a:t>
            </a:r>
            <a:r>
              <a:rPr lang="en-US" dirty="0"/>
              <a:t>)</a:t>
            </a:r>
          </a:p>
          <a:p>
            <a:pPr lvl="1">
              <a:buFont typeface="Courier New" panose="02070309020205020404" pitchFamily="49" charset="0"/>
              <a:buChar char="o"/>
            </a:pPr>
            <a:r>
              <a:rPr lang="en-US" dirty="0"/>
              <a:t>Without advance notice of these sections, companies may lack the time needed to make changes between Final RFP and Submission.</a:t>
            </a:r>
          </a:p>
          <a:p>
            <a:pPr lvl="1">
              <a:buFont typeface="Courier New" panose="02070309020205020404" pitchFamily="49" charset="0"/>
              <a:buChar char="o"/>
            </a:pPr>
            <a:r>
              <a:rPr lang="en-US" dirty="0"/>
              <a:t>Draft RFP is critical when seeking innovation</a:t>
            </a:r>
          </a:p>
          <a:p>
            <a:pPr marL="563881" lvl="1" indent="0">
              <a:buNone/>
            </a:pPr>
            <a:r>
              <a:rPr lang="en-US" i="1" dirty="0"/>
              <a:t>Example: CMS/CCSQ ACME and DASH BPA draft Statements of Work</a:t>
            </a:r>
          </a:p>
          <a:p>
            <a:pPr>
              <a:spcBef>
                <a:spcPts val="2400"/>
              </a:spcBef>
            </a:pPr>
            <a:r>
              <a:rPr lang="en-US" b="1" dirty="0"/>
              <a:t>Consider requesting feedback or comments on:</a:t>
            </a:r>
          </a:p>
          <a:p>
            <a:pPr marL="982980" lvl="1" indent="-342900">
              <a:buFont typeface="Courier New" panose="02070309020205020404" pitchFamily="49" charset="0"/>
              <a:buChar char="o"/>
            </a:pPr>
            <a:r>
              <a:rPr lang="en-US" dirty="0"/>
              <a:t>Contract technical requirements and evaluation criteria (ensuring alignment)</a:t>
            </a:r>
          </a:p>
          <a:p>
            <a:pPr marL="982980" lvl="1" indent="-342900">
              <a:buFont typeface="Courier New" panose="02070309020205020404" pitchFamily="49" charset="0"/>
              <a:buChar char="o"/>
            </a:pPr>
            <a:r>
              <a:rPr lang="en-US" dirty="0"/>
              <a:t>Key personnel and past performance requirements </a:t>
            </a:r>
          </a:p>
          <a:p>
            <a:pPr marL="982980" lvl="1" indent="-342900">
              <a:buFont typeface="Courier New" panose="02070309020205020404" pitchFamily="49" charset="0"/>
              <a:buChar char="o"/>
            </a:pPr>
            <a:r>
              <a:rPr lang="en-US" dirty="0"/>
              <a:t>Price realism / competitive range</a:t>
            </a:r>
          </a:p>
          <a:p>
            <a:pPr marL="982980" lvl="1" indent="-342900">
              <a:buFont typeface="Courier New" panose="02070309020205020404" pitchFamily="49" charset="0"/>
              <a:buChar char="o"/>
            </a:pPr>
            <a:r>
              <a:rPr lang="en-US" dirty="0"/>
              <a:t>Allows vendors to point out unintended consequences or ambiguities</a:t>
            </a:r>
          </a:p>
          <a:p>
            <a:pPr marL="982980" lvl="1" indent="-342900">
              <a:buFont typeface="Courier New" panose="02070309020205020404" pitchFamily="49" charset="0"/>
              <a:buChar char="o"/>
            </a:pPr>
            <a:r>
              <a:rPr lang="en-US" dirty="0"/>
              <a:t>Proposed timelines (particularly for multi-step evaluations)</a:t>
            </a:r>
          </a:p>
          <a:p>
            <a:pPr marL="982980" lvl="1" indent="-342900">
              <a:buFont typeface="Courier New" panose="02070309020205020404" pitchFamily="49" charset="0"/>
              <a:buChar char="o"/>
            </a:pPr>
            <a:endParaRPr lang="en-US" dirty="0"/>
          </a:p>
          <a:p>
            <a:pPr marL="640080" lvl="1" indent="0">
              <a:buNone/>
            </a:pPr>
            <a:endParaRPr lang="en-US" b="1" u="sng" dirty="0"/>
          </a:p>
          <a:p>
            <a:pPr marL="640080" lvl="1" indent="0">
              <a:buNone/>
            </a:pPr>
            <a:endParaRPr lang="en-US" sz="1900"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49840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Part 2: How Industry Analyzes and Responds to Best Value RFPs.">
            <a:extLst>
              <a:ext uri="{FF2B5EF4-FFF2-40B4-BE49-F238E27FC236}">
                <a16:creationId xmlns:a16="http://schemas.microsoft.com/office/drawing/2014/main" id="{BB9D3238-C270-4459-E512-D4F5D508CB50}"/>
              </a:ext>
            </a:extLst>
          </p:cNvPr>
          <p:cNvPicPr>
            <a:picLocks noChangeAspect="1"/>
          </p:cNvPicPr>
          <p:nvPr/>
        </p:nvPicPr>
        <p:blipFill>
          <a:blip r:embed="rId2"/>
          <a:srcRect/>
          <a:stretch/>
        </p:blipFill>
        <p:spPr>
          <a:xfrm>
            <a:off x="-68328" y="0"/>
            <a:ext cx="12260328" cy="7319660"/>
          </a:xfrm>
          <a:prstGeom prst="rect">
            <a:avLst/>
          </a:prstGeom>
        </p:spPr>
      </p:pic>
      <p:sp>
        <p:nvSpPr>
          <p:cNvPr id="2" name="Title 1">
            <a:extLst>
              <a:ext uri="{FF2B5EF4-FFF2-40B4-BE49-F238E27FC236}">
                <a16:creationId xmlns:a16="http://schemas.microsoft.com/office/drawing/2014/main" id="{60E58C3F-B7F3-03D4-D859-8F2290BBACA9}"/>
              </a:ext>
            </a:extLst>
          </p:cNvPr>
          <p:cNvSpPr>
            <a:spLocks noGrp="1"/>
          </p:cNvSpPr>
          <p:nvPr>
            <p:ph type="title" idx="4294967295"/>
          </p:nvPr>
        </p:nvSpPr>
        <p:spPr>
          <a:xfrm>
            <a:off x="838200" y="-2597425"/>
            <a:ext cx="10515600" cy="2597426"/>
          </a:xfrm>
        </p:spPr>
        <p:txBody>
          <a:bodyPr vert="horz" lIns="91440" tIns="45720" rIns="91440" bIns="45720" rtlCol="0" anchor="b">
            <a:normAutofit fontScale="90000"/>
          </a:bodyPr>
          <a:lstStyle/>
          <a:p>
            <a:pPr lvl="0">
              <a:lnSpc>
                <a:spcPct val="100000"/>
              </a:lnSpc>
              <a:spcBef>
                <a:spcPts val="0"/>
              </a:spcBef>
              <a:defRPr/>
            </a:pPr>
            <a:r>
              <a:rPr lang="en-US" b="1" dirty="0">
                <a:solidFill>
                  <a:prstClr val="white"/>
                </a:solidFill>
                <a:latin typeface="Aptos" panose="02110004020202020204"/>
              </a:rPr>
              <a:t>Part 2:</a:t>
            </a:r>
            <a:br>
              <a:rPr lang="en-US" b="1" dirty="0">
                <a:solidFill>
                  <a:prstClr val="white"/>
                </a:solidFill>
                <a:latin typeface="Aptos" panose="02110004020202020204"/>
              </a:rPr>
            </a:br>
            <a:r>
              <a:rPr lang="en-US" b="1" dirty="0">
                <a:solidFill>
                  <a:prstClr val="white"/>
                </a:solidFill>
                <a:latin typeface="Aptos" panose="02110004020202020204"/>
              </a:rPr>
              <a:t>How Industry Analyzes and Responds </a:t>
            </a:r>
            <a:br>
              <a:rPr lang="en-US" b="1" dirty="0">
                <a:solidFill>
                  <a:prstClr val="white"/>
                </a:solidFill>
                <a:latin typeface="Aptos" panose="02110004020202020204"/>
              </a:rPr>
            </a:br>
            <a:r>
              <a:rPr lang="en-US" b="1" dirty="0">
                <a:solidFill>
                  <a:prstClr val="white"/>
                </a:solidFill>
                <a:latin typeface="Aptos" panose="02110004020202020204"/>
              </a:rPr>
              <a:t>to Best Value RFPs</a:t>
            </a:r>
            <a:br>
              <a:rPr lang="en-US" b="1" dirty="0">
                <a:solidFill>
                  <a:prstClr val="white"/>
                </a:solidFill>
                <a:latin typeface="Aptos" panose="02110004020202020204"/>
              </a:rPr>
            </a:br>
            <a:endParaRPr lang="en-US" dirty="0"/>
          </a:p>
        </p:txBody>
      </p:sp>
      <p:sp>
        <p:nvSpPr>
          <p:cNvPr id="3" name="TextBox 2">
            <a:extLst>
              <a:ext uri="{FF2B5EF4-FFF2-40B4-BE49-F238E27FC236}">
                <a16:creationId xmlns:a16="http://schemas.microsoft.com/office/drawing/2014/main" id="{D899309D-B1D5-92A8-FA5D-52B6F0239AB5}"/>
              </a:ext>
            </a:extLst>
          </p:cNvPr>
          <p:cNvSpPr txBox="1"/>
          <p:nvPr/>
        </p:nvSpPr>
        <p:spPr>
          <a:xfrm>
            <a:off x="93306" y="2459501"/>
            <a:ext cx="1197013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ptos" panose="02110004020202020204"/>
                <a:ea typeface="+mn-ea"/>
                <a:cs typeface="+mn-cs"/>
              </a:rPr>
              <a:t>Part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Aptos" panose="02110004020202020204"/>
              </a:rPr>
              <a:t>How Industry Analyzes and Responds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Aptos" panose="02110004020202020204"/>
              </a:rPr>
              <a:t>to Best Value RFPs</a:t>
            </a:r>
            <a:endParaRPr kumimoji="0" lang="en-US" sz="40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8137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03F62A-2CA5-74F7-557A-6B642E7219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2" name="Title 1">
            <a:extLst>
              <a:ext uri="{FF2B5EF4-FFF2-40B4-BE49-F238E27FC236}">
                <a16:creationId xmlns:a16="http://schemas.microsoft.com/office/drawing/2014/main" id="{1CA43DC3-BE71-1EA0-F5DB-310952E758B2}"/>
              </a:ext>
            </a:extLst>
          </p:cNvPr>
          <p:cNvSpPr>
            <a:spLocks noGrp="1"/>
          </p:cNvSpPr>
          <p:nvPr>
            <p:ph type="title"/>
          </p:nvPr>
        </p:nvSpPr>
        <p:spPr/>
        <p:txBody>
          <a:bodyPr/>
          <a:lstStyle/>
          <a:p>
            <a:r>
              <a:rPr lang="en-US" dirty="0"/>
              <a:t>Overall RFP Concerns</a:t>
            </a:r>
          </a:p>
        </p:txBody>
      </p:sp>
      <p:sp>
        <p:nvSpPr>
          <p:cNvPr id="4" name="Text Placeholder 3">
            <a:extLst>
              <a:ext uri="{FF2B5EF4-FFF2-40B4-BE49-F238E27FC236}">
                <a16:creationId xmlns:a16="http://schemas.microsoft.com/office/drawing/2014/main" id="{2BEE3B3E-1A43-8228-F6B2-76A6E02E8B9D}"/>
              </a:ext>
            </a:extLst>
          </p:cNvPr>
          <p:cNvSpPr>
            <a:spLocks noGrp="1"/>
          </p:cNvSpPr>
          <p:nvPr>
            <p:ph type="body" idx="1"/>
          </p:nvPr>
        </p:nvSpPr>
        <p:spPr>
          <a:xfrm>
            <a:off x="838200" y="1229412"/>
            <a:ext cx="10515600" cy="5001706"/>
          </a:xfrm>
        </p:spPr>
        <p:txBody>
          <a:bodyPr>
            <a:normAutofit fontScale="85000" lnSpcReduction="20000"/>
          </a:bodyPr>
          <a:lstStyle/>
          <a:p>
            <a:r>
              <a:rPr lang="en-US" dirty="0"/>
              <a:t>The first read of an RFP is to determine if we can win/bid or not and if the RFP strongly favors the incumbent </a:t>
            </a:r>
          </a:p>
          <a:p>
            <a:endParaRPr lang="en-US" dirty="0"/>
          </a:p>
          <a:p>
            <a:r>
              <a:rPr lang="en-US" dirty="0"/>
              <a:t>When the dialogue between the Government personnel and the offerors prior to RFP doesn’t match what comes out in the RFP.</a:t>
            </a:r>
          </a:p>
          <a:p>
            <a:endParaRPr lang="en-US" dirty="0"/>
          </a:p>
          <a:p>
            <a:r>
              <a:rPr lang="en-US" dirty="0"/>
              <a:t>When the Government stops talking to potential offerors long before the RFP hits the street.  The “Long Lasting Cone of Silence”.</a:t>
            </a:r>
          </a:p>
          <a:p>
            <a:endParaRPr lang="en-US" dirty="0"/>
          </a:p>
          <a:p>
            <a:r>
              <a:rPr lang="en-US" dirty="0"/>
              <a:t>Putting out the same RFP as last time tells us that you want the same answer/contractor.  This kills competition and innovation.</a:t>
            </a:r>
          </a:p>
          <a:p>
            <a:endParaRPr lang="en-US" dirty="0"/>
          </a:p>
          <a:p>
            <a:r>
              <a:rPr lang="en-US" dirty="0"/>
              <a:t>Responses to Q&amp;A are extremely important and can signal a desire for a new offeror or for the incumbent.</a:t>
            </a:r>
          </a:p>
          <a:p>
            <a:endParaRPr lang="en-US" dirty="0"/>
          </a:p>
          <a:p>
            <a:endParaRPr lang="en-US" dirty="0"/>
          </a:p>
        </p:txBody>
      </p:sp>
    </p:spTree>
    <p:extLst>
      <p:ext uri="{BB962C8B-B14F-4D97-AF65-F5344CB8AC3E}">
        <p14:creationId xmlns:p14="http://schemas.microsoft.com/office/powerpoint/2010/main" val="1443573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79ABB0-B04D-8D61-14CF-C772508402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2" name="Title 1">
            <a:extLst>
              <a:ext uri="{FF2B5EF4-FFF2-40B4-BE49-F238E27FC236}">
                <a16:creationId xmlns:a16="http://schemas.microsoft.com/office/drawing/2014/main" id="{9770E345-CB71-380B-267A-0FBA70ADD101}"/>
              </a:ext>
            </a:extLst>
          </p:cNvPr>
          <p:cNvSpPr>
            <a:spLocks noGrp="1"/>
          </p:cNvSpPr>
          <p:nvPr>
            <p:ph type="title"/>
          </p:nvPr>
        </p:nvSpPr>
        <p:spPr/>
        <p:txBody>
          <a:bodyPr/>
          <a:lstStyle/>
          <a:p>
            <a:r>
              <a:rPr lang="en-US" dirty="0"/>
              <a:t>Evaluation Criteria (Section M) Overview </a:t>
            </a:r>
          </a:p>
        </p:txBody>
      </p:sp>
      <p:sp>
        <p:nvSpPr>
          <p:cNvPr id="4" name="Text Placeholder 3">
            <a:extLst>
              <a:ext uri="{FF2B5EF4-FFF2-40B4-BE49-F238E27FC236}">
                <a16:creationId xmlns:a16="http://schemas.microsoft.com/office/drawing/2014/main" id="{D2998796-AE31-E5C5-9B13-EA558D25323C}"/>
              </a:ext>
            </a:extLst>
          </p:cNvPr>
          <p:cNvSpPr>
            <a:spLocks noGrp="1"/>
          </p:cNvSpPr>
          <p:nvPr>
            <p:ph type="body" idx="1"/>
          </p:nvPr>
        </p:nvSpPr>
        <p:spPr>
          <a:xfrm>
            <a:off x="755650" y="1358566"/>
            <a:ext cx="10515600" cy="4351338"/>
          </a:xfrm>
        </p:spPr>
        <p:txBody>
          <a:bodyPr>
            <a:normAutofit fontScale="70000" lnSpcReduction="20000"/>
          </a:bodyPr>
          <a:lstStyle/>
          <a:p>
            <a:r>
              <a:rPr lang="en-US" dirty="0"/>
              <a:t>The Evaluation Criteria is the first thing many Offerors read when they receive and RFP.  It tell Offerors if they can win or not.</a:t>
            </a:r>
          </a:p>
          <a:p>
            <a:pPr marL="86360" indent="0">
              <a:buNone/>
            </a:pPr>
            <a:endParaRPr lang="en-US" dirty="0"/>
          </a:p>
          <a:p>
            <a:r>
              <a:rPr lang="en-US" dirty="0"/>
              <a:t>Make sure that your Eval Criteria reflects what is most important to the Government in delivery.</a:t>
            </a:r>
          </a:p>
          <a:p>
            <a:pPr marL="86360" indent="0">
              <a:buNone/>
            </a:pPr>
            <a:endParaRPr lang="en-US" dirty="0"/>
          </a:p>
          <a:p>
            <a:r>
              <a:rPr lang="en-US" dirty="0"/>
              <a:t>Make sure that what you incorporate into Section M as the most important items are consistent with what you are asking for in the response to Section L.</a:t>
            </a:r>
          </a:p>
          <a:p>
            <a:pPr marL="86360" indent="0">
              <a:buNone/>
            </a:pPr>
            <a:endParaRPr lang="en-US" dirty="0"/>
          </a:p>
          <a:p>
            <a:r>
              <a:rPr lang="en-US" dirty="0"/>
              <a:t>If you want innovation, make it part of the evaluation criteria and let industry know what kind of innovation you want.</a:t>
            </a:r>
          </a:p>
          <a:p>
            <a:pPr marL="86360" indent="0">
              <a:buNone/>
            </a:pPr>
            <a:endParaRPr lang="en-US" dirty="0"/>
          </a:p>
          <a:p>
            <a:r>
              <a:rPr lang="en-US" dirty="0">
                <a:highlight>
                  <a:srgbClr val="FFFFFF"/>
                </a:highlight>
              </a:rPr>
              <a:t>If your incumbent is not performing, can’t staff, and won the current contract as the low-cost vendor, consider greater assessment and evaluation of cost and/or price realism during recompete.</a:t>
            </a:r>
          </a:p>
        </p:txBody>
      </p:sp>
    </p:spTree>
    <p:extLst>
      <p:ext uri="{BB962C8B-B14F-4D97-AF65-F5344CB8AC3E}">
        <p14:creationId xmlns:p14="http://schemas.microsoft.com/office/powerpoint/2010/main" val="4041358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16"/>
          <p:cNvSpPr txBox="1">
            <a:spLocks noGrp="1"/>
          </p:cNvSpPr>
          <p:nvPr>
            <p:ph type="sldNum" idx="12"/>
          </p:nvPr>
        </p:nvSpPr>
        <p:spPr>
          <a:xfrm>
            <a:off x="177007" y="6402583"/>
            <a:ext cx="489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108" name="Google Shape;108;p16"/>
          <p:cNvSpPr txBox="1">
            <a:spLocks noGrp="1"/>
          </p:cNvSpPr>
          <p:nvPr>
            <p:ph type="title"/>
          </p:nvPr>
        </p:nvSpPr>
        <p:spPr>
          <a:xfrm>
            <a:off x="838200" y="365125"/>
            <a:ext cx="10515600" cy="993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76BB"/>
              </a:buClr>
              <a:buSzPts val="4400"/>
              <a:buFont typeface="Calibri"/>
              <a:buNone/>
            </a:pPr>
            <a:r>
              <a:rPr lang="en-US" sz="3600" dirty="0">
                <a:latin typeface="Futura Bk BT"/>
              </a:rPr>
              <a:t>Challenges with Section M:  Evaluation Criteria</a:t>
            </a:r>
            <a:endParaRPr sz="3600" dirty="0">
              <a:latin typeface="Futura Bk BT"/>
            </a:endParaRPr>
          </a:p>
        </p:txBody>
      </p:sp>
      <p:sp>
        <p:nvSpPr>
          <p:cNvPr id="5" name="Text Placeholder 4">
            <a:extLst>
              <a:ext uri="{FF2B5EF4-FFF2-40B4-BE49-F238E27FC236}">
                <a16:creationId xmlns:a16="http://schemas.microsoft.com/office/drawing/2014/main" id="{3FE2D334-8033-4E65-89AC-28F3108ED163}"/>
              </a:ext>
            </a:extLst>
          </p:cNvPr>
          <p:cNvSpPr>
            <a:spLocks noGrp="1"/>
          </p:cNvSpPr>
          <p:nvPr>
            <p:ph type="body" idx="1"/>
          </p:nvPr>
        </p:nvSpPr>
        <p:spPr>
          <a:xfrm>
            <a:off x="743932" y="1216058"/>
            <a:ext cx="10515600" cy="5081047"/>
          </a:xfrm>
        </p:spPr>
        <p:txBody>
          <a:bodyPr>
            <a:normAutofit fontScale="70000" lnSpcReduction="20000"/>
          </a:bodyPr>
          <a:lstStyle/>
          <a:p>
            <a:pPr marL="466725" lvl="0" indent="-466852">
              <a:spcBef>
                <a:spcPts val="1600"/>
              </a:spcBef>
              <a:buSzPct val="81333"/>
            </a:pPr>
            <a:r>
              <a:rPr lang="en-US" sz="3400" b="1" u="sng" dirty="0"/>
              <a:t>Issue 1:</a:t>
            </a:r>
            <a:r>
              <a:rPr lang="en-US" sz="3400" b="1" dirty="0"/>
              <a:t>  </a:t>
            </a:r>
            <a:r>
              <a:rPr lang="en-US" sz="3000" b="1" dirty="0"/>
              <a:t>Changes in Section M can have major impacts on teams, solutions, and price. Ensuring industry has a clear understanding of the intent of terminology used, the criteria for evaluation, and when the criteria will change is critical to a company’s ability to offer the right solution. </a:t>
            </a:r>
          </a:p>
          <a:p>
            <a:pPr marL="0" lvl="0" indent="0">
              <a:spcBef>
                <a:spcPts val="1600"/>
              </a:spcBef>
              <a:buSzPct val="81333"/>
              <a:buNone/>
            </a:pPr>
            <a:endParaRPr lang="en-US" sz="3000" b="1" dirty="0"/>
          </a:p>
          <a:p>
            <a:pPr marL="466725" lvl="0" indent="-466852">
              <a:spcBef>
                <a:spcPts val="1600"/>
              </a:spcBef>
              <a:buSzPct val="81333"/>
            </a:pPr>
            <a:r>
              <a:rPr lang="en-US" sz="3400" b="1" u="sng" dirty="0"/>
              <a:t>Suggestions:</a:t>
            </a:r>
            <a:r>
              <a:rPr lang="en-US" sz="3400" b="1" dirty="0"/>
              <a:t>  </a:t>
            </a:r>
          </a:p>
          <a:p>
            <a:pPr marL="923925" lvl="1" indent="-486410">
              <a:lnSpc>
                <a:spcPct val="90000"/>
              </a:lnSpc>
              <a:spcBef>
                <a:spcPts val="1600"/>
              </a:spcBef>
              <a:buSzPct val="100000"/>
              <a:buFont typeface="Courier New" panose="02070309020205020404" pitchFamily="49" charset="0"/>
              <a:buChar char="o"/>
            </a:pPr>
            <a:r>
              <a:rPr lang="en-US" sz="2600" dirty="0"/>
              <a:t>A draft-RFP will help industry prepare and understand the CMS’s requirements and evaluation process</a:t>
            </a:r>
          </a:p>
          <a:p>
            <a:pPr marL="923925" lvl="1" indent="-486410">
              <a:lnSpc>
                <a:spcPct val="90000"/>
              </a:lnSpc>
              <a:spcBef>
                <a:spcPts val="1600"/>
              </a:spcBef>
              <a:buSzPct val="100000"/>
              <a:buFont typeface="Courier New" panose="02070309020205020404" pitchFamily="49" charset="0"/>
              <a:buChar char="o"/>
            </a:pPr>
            <a:r>
              <a:rPr lang="en-US" sz="2600" dirty="0"/>
              <a:t>Ensure all Q&amp;A is addressed from the draft RFP before issuing the final RFP. Consider issuing an announcement summarizing the top concerns and if they will be addressed in the final RFP.</a:t>
            </a:r>
          </a:p>
          <a:p>
            <a:pPr marL="923925" lvl="1" indent="-486410">
              <a:lnSpc>
                <a:spcPct val="90000"/>
              </a:lnSpc>
              <a:spcBef>
                <a:spcPts val="1600"/>
              </a:spcBef>
              <a:buSzPct val="100000"/>
              <a:buFont typeface="Courier New" panose="02070309020205020404" pitchFamily="49" charset="0"/>
              <a:buChar char="o"/>
            </a:pPr>
            <a:r>
              <a:rPr lang="en-US" sz="2600" dirty="0"/>
              <a:t>If making significant changes to the RFP that will impact teams or solutions, </a:t>
            </a:r>
            <a:r>
              <a:rPr lang="en-US" sz="2600" b="1" u="sng" dirty="0"/>
              <a:t>do not wait</a:t>
            </a:r>
            <a:r>
              <a:rPr lang="en-US" sz="2600" b="1" dirty="0"/>
              <a:t> </a:t>
            </a:r>
            <a:r>
              <a:rPr lang="en-US" sz="2600" dirty="0"/>
              <a:t>until the final RFP to notify industry.  </a:t>
            </a:r>
          </a:p>
          <a:p>
            <a:pPr marL="923925" lvl="1" indent="-486410">
              <a:lnSpc>
                <a:spcPct val="90000"/>
              </a:lnSpc>
              <a:spcBef>
                <a:spcPts val="1600"/>
              </a:spcBef>
              <a:buSzPct val="100000"/>
              <a:buFont typeface="Courier New" panose="02070309020205020404" pitchFamily="49" charset="0"/>
              <a:buChar char="o"/>
            </a:pPr>
            <a:r>
              <a:rPr lang="en-US" sz="2600" dirty="0"/>
              <a:t>Changes are expected but consider the impact and build in enough time between RFP release and proposal submission to allow industry to modify teams or solutions for major changes.</a:t>
            </a:r>
          </a:p>
          <a:p>
            <a:pPr marL="923925" lvl="1" indent="-486410">
              <a:lnSpc>
                <a:spcPct val="90000"/>
              </a:lnSpc>
              <a:spcBef>
                <a:spcPts val="1600"/>
              </a:spcBef>
              <a:buSzPct val="100000"/>
              <a:buFont typeface="Courier New" panose="02070309020205020404" pitchFamily="49" charset="0"/>
              <a:buChar char="o"/>
            </a:pPr>
            <a:r>
              <a:rPr lang="en-US" sz="2600" dirty="0"/>
              <a:t>Unexpected and major changes may mean a company can no longer bid</a:t>
            </a:r>
            <a:endParaRPr lang="en-US" dirty="0"/>
          </a:p>
          <a:p>
            <a:endParaRPr lang="en-US" dirty="0"/>
          </a:p>
        </p:txBody>
      </p:sp>
    </p:spTree>
    <p:extLst>
      <p:ext uri="{BB962C8B-B14F-4D97-AF65-F5344CB8AC3E}">
        <p14:creationId xmlns:p14="http://schemas.microsoft.com/office/powerpoint/2010/main" val="172125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CEE2E8-B4E1-4D78-9C27-E893F1E654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2" name="Title 1">
            <a:extLst>
              <a:ext uri="{FF2B5EF4-FFF2-40B4-BE49-F238E27FC236}">
                <a16:creationId xmlns:a16="http://schemas.microsoft.com/office/drawing/2014/main" id="{C3C5E69A-4537-419D-B390-87F3EDE41A6D}"/>
              </a:ext>
            </a:extLst>
          </p:cNvPr>
          <p:cNvSpPr>
            <a:spLocks noGrp="1"/>
          </p:cNvSpPr>
          <p:nvPr>
            <p:ph type="title"/>
          </p:nvPr>
        </p:nvSpPr>
        <p:spPr>
          <a:xfrm>
            <a:off x="838200" y="120735"/>
            <a:ext cx="10515600" cy="993441"/>
          </a:xfrm>
        </p:spPr>
        <p:txBody>
          <a:bodyPr/>
          <a:lstStyle/>
          <a:p>
            <a:r>
              <a:rPr lang="en-US" dirty="0">
                <a:latin typeface="Futura Bk BT"/>
              </a:rPr>
              <a:t>AGENDA</a:t>
            </a:r>
          </a:p>
        </p:txBody>
      </p:sp>
      <p:sp>
        <p:nvSpPr>
          <p:cNvPr id="3" name="Text Placeholder 2">
            <a:extLst>
              <a:ext uri="{FF2B5EF4-FFF2-40B4-BE49-F238E27FC236}">
                <a16:creationId xmlns:a16="http://schemas.microsoft.com/office/drawing/2014/main" id="{C8FBEEB9-973D-4B00-B36D-09B5C5C16084}"/>
              </a:ext>
            </a:extLst>
          </p:cNvPr>
          <p:cNvSpPr>
            <a:spLocks noGrp="1"/>
          </p:cNvSpPr>
          <p:nvPr>
            <p:ph type="body" idx="1"/>
          </p:nvPr>
        </p:nvSpPr>
        <p:spPr>
          <a:xfrm>
            <a:off x="838200" y="1114176"/>
            <a:ext cx="10515600" cy="5107515"/>
          </a:xfrm>
        </p:spPr>
        <p:txBody>
          <a:bodyPr>
            <a:normAutofit fontScale="25000" lnSpcReduction="20000"/>
          </a:bodyPr>
          <a:lstStyle/>
          <a:p>
            <a:pPr>
              <a:lnSpc>
                <a:spcPct val="120000"/>
              </a:lnSpc>
              <a:spcBef>
                <a:spcPts val="0"/>
              </a:spcBef>
              <a:buFont typeface="Wingdings" panose="05000000000000000000" pitchFamily="2" charset="2"/>
              <a:buChar char="Ø"/>
            </a:pPr>
            <a:r>
              <a:rPr lang="en-US" sz="6800" b="1" dirty="0"/>
              <a:t>Part 1: The Role of Pre-RFP Communication and Engagement to Best Value Procurements</a:t>
            </a:r>
          </a:p>
          <a:p>
            <a:pPr lvl="1">
              <a:lnSpc>
                <a:spcPct val="120000"/>
              </a:lnSpc>
              <a:spcBef>
                <a:spcPts val="0"/>
              </a:spcBef>
              <a:buFont typeface="Courier New" panose="02070309020205020404" pitchFamily="49" charset="0"/>
              <a:buChar char="o"/>
            </a:pPr>
            <a:r>
              <a:rPr lang="en-US" sz="6800" dirty="0"/>
              <a:t>Industry’s Approach to Procurements</a:t>
            </a:r>
          </a:p>
          <a:p>
            <a:pPr lvl="1">
              <a:lnSpc>
                <a:spcPct val="120000"/>
              </a:lnSpc>
              <a:spcBef>
                <a:spcPts val="0"/>
              </a:spcBef>
              <a:buFont typeface="Courier New" panose="02070309020205020404" pitchFamily="49" charset="0"/>
              <a:buChar char="o"/>
            </a:pPr>
            <a:r>
              <a:rPr lang="en-US" sz="6800" dirty="0"/>
              <a:t>Importance and Role of the Forecast and Teaming / Joint Ventures</a:t>
            </a:r>
          </a:p>
          <a:p>
            <a:pPr lvl="1">
              <a:lnSpc>
                <a:spcPct val="120000"/>
              </a:lnSpc>
              <a:spcBef>
                <a:spcPts val="0"/>
              </a:spcBef>
              <a:buFont typeface="Courier New" panose="02070309020205020404" pitchFamily="49" charset="0"/>
              <a:buChar char="o"/>
            </a:pPr>
            <a:r>
              <a:rPr lang="en-US" sz="6800" dirty="0"/>
              <a:t>Incentivizing Competition and Using Market Research to Improve the RFP</a:t>
            </a:r>
          </a:p>
          <a:p>
            <a:pPr marL="457200" lvl="1" indent="0">
              <a:lnSpc>
                <a:spcPct val="120000"/>
              </a:lnSpc>
              <a:spcBef>
                <a:spcPts val="0"/>
              </a:spcBef>
              <a:buNone/>
            </a:pPr>
            <a:endParaRPr lang="en-US" sz="6800" b="1" dirty="0"/>
          </a:p>
          <a:p>
            <a:pPr>
              <a:lnSpc>
                <a:spcPct val="120000"/>
              </a:lnSpc>
              <a:spcBef>
                <a:spcPts val="0"/>
              </a:spcBef>
              <a:buFont typeface="Wingdings" panose="05000000000000000000" pitchFamily="2" charset="2"/>
              <a:buChar char="Ø"/>
            </a:pPr>
            <a:r>
              <a:rPr lang="en-US" sz="6800" b="1" dirty="0"/>
              <a:t>Part 2: How Industry Analyzes and Responds to Best Value RFPs</a:t>
            </a:r>
          </a:p>
          <a:p>
            <a:pPr lvl="1">
              <a:lnSpc>
                <a:spcPct val="120000"/>
              </a:lnSpc>
              <a:spcBef>
                <a:spcPts val="0"/>
              </a:spcBef>
              <a:buFont typeface="Courier New" panose="02070309020205020404" pitchFamily="49" charset="0"/>
              <a:buChar char="o"/>
            </a:pPr>
            <a:r>
              <a:rPr lang="en-US" sz="6800" dirty="0"/>
              <a:t>Overall RFP Concerns </a:t>
            </a:r>
          </a:p>
          <a:p>
            <a:pPr lvl="1">
              <a:lnSpc>
                <a:spcPct val="120000"/>
              </a:lnSpc>
              <a:spcBef>
                <a:spcPts val="0"/>
              </a:spcBef>
              <a:buFont typeface="Courier New" panose="02070309020205020404" pitchFamily="49" charset="0"/>
              <a:buChar char="o"/>
            </a:pPr>
            <a:r>
              <a:rPr lang="en-US" sz="6800" dirty="0"/>
              <a:t>Challenges and Impacts in Section M (Evaluation Criteria) and Section L (Instructions) </a:t>
            </a:r>
          </a:p>
          <a:p>
            <a:pPr lvl="2">
              <a:lnSpc>
                <a:spcPct val="120000"/>
              </a:lnSpc>
              <a:spcBef>
                <a:spcPts val="0"/>
              </a:spcBef>
              <a:buFont typeface="Courier New" panose="02070309020205020404" pitchFamily="49" charset="0"/>
              <a:buChar char="o"/>
            </a:pPr>
            <a:endParaRPr lang="en-US" sz="6800" dirty="0"/>
          </a:p>
          <a:p>
            <a:pPr>
              <a:lnSpc>
                <a:spcPct val="120000"/>
              </a:lnSpc>
              <a:spcBef>
                <a:spcPts val="0"/>
              </a:spcBef>
              <a:buFont typeface="Wingdings" panose="05000000000000000000" pitchFamily="2" charset="2"/>
              <a:buChar char="Ø"/>
            </a:pPr>
            <a:r>
              <a:rPr lang="en-US" sz="6800" b="1" dirty="0"/>
              <a:t>Break – 5 minutes</a:t>
            </a:r>
          </a:p>
          <a:p>
            <a:pPr marL="0" indent="0">
              <a:lnSpc>
                <a:spcPct val="120000"/>
              </a:lnSpc>
              <a:spcBef>
                <a:spcPts val="0"/>
              </a:spcBef>
              <a:buNone/>
            </a:pPr>
            <a:endParaRPr lang="en-US" sz="6800" b="1" dirty="0"/>
          </a:p>
          <a:p>
            <a:pPr>
              <a:lnSpc>
                <a:spcPct val="120000"/>
              </a:lnSpc>
              <a:spcBef>
                <a:spcPts val="0"/>
              </a:spcBef>
              <a:buFont typeface="Wingdings" panose="05000000000000000000" pitchFamily="2" charset="2"/>
              <a:buChar char="Ø"/>
            </a:pPr>
            <a:r>
              <a:rPr lang="en-US" sz="6800" b="1" dirty="0"/>
              <a:t>Part 2: How Industry Analyzes and Responds to Best Value RFPS </a:t>
            </a:r>
          </a:p>
          <a:p>
            <a:pPr lvl="1">
              <a:lnSpc>
                <a:spcPct val="120000"/>
              </a:lnSpc>
              <a:spcBef>
                <a:spcPts val="0"/>
              </a:spcBef>
              <a:buFont typeface="Courier New" panose="02070309020205020404" pitchFamily="49" charset="0"/>
              <a:buChar char="o"/>
            </a:pPr>
            <a:r>
              <a:rPr lang="en-US" sz="6800" dirty="0"/>
              <a:t>Challenges and Impacts in Section C (Statement of Work) and Section B (Pricing)</a:t>
            </a:r>
          </a:p>
          <a:p>
            <a:pPr lvl="1">
              <a:lnSpc>
                <a:spcPct val="120000"/>
              </a:lnSpc>
              <a:spcBef>
                <a:spcPts val="0"/>
              </a:spcBef>
              <a:buFont typeface="Courier New" panose="02070309020205020404" pitchFamily="49" charset="0"/>
              <a:buChar char="o"/>
            </a:pPr>
            <a:r>
              <a:rPr lang="en-US" sz="6800" dirty="0"/>
              <a:t>Industry’s Price to Win Strategy</a:t>
            </a:r>
          </a:p>
          <a:p>
            <a:pPr lvl="1">
              <a:lnSpc>
                <a:spcPct val="120000"/>
              </a:lnSpc>
              <a:spcBef>
                <a:spcPts val="0"/>
              </a:spcBef>
              <a:buFont typeface="Courier New" panose="02070309020205020404" pitchFamily="49" charset="0"/>
              <a:buChar char="o"/>
            </a:pPr>
            <a:r>
              <a:rPr lang="en-US" sz="6800" dirty="0"/>
              <a:t>Multi-Step Evaluations and “Show Me Don’t Tell Me” Evaluation Methodologies </a:t>
            </a:r>
          </a:p>
          <a:p>
            <a:pPr marL="457200" lvl="1" indent="0">
              <a:lnSpc>
                <a:spcPct val="120000"/>
              </a:lnSpc>
              <a:spcBef>
                <a:spcPts val="0"/>
              </a:spcBef>
              <a:buNone/>
            </a:pPr>
            <a:endParaRPr lang="en-US" sz="6800" b="1" dirty="0"/>
          </a:p>
          <a:p>
            <a:pPr>
              <a:lnSpc>
                <a:spcPct val="120000"/>
              </a:lnSpc>
              <a:spcBef>
                <a:spcPts val="0"/>
              </a:spcBef>
              <a:buFont typeface="Wingdings" panose="05000000000000000000" pitchFamily="2" charset="2"/>
              <a:buChar char="Ø"/>
            </a:pPr>
            <a:r>
              <a:rPr lang="en-US" sz="6800" b="1" dirty="0"/>
              <a:t>Question &amp; Answer Session </a:t>
            </a:r>
          </a:p>
          <a:p>
            <a:pPr marL="0" indent="0">
              <a:lnSpc>
                <a:spcPct val="120000"/>
              </a:lnSpc>
              <a:spcBef>
                <a:spcPts val="0"/>
              </a:spcBef>
              <a:buNone/>
            </a:pPr>
            <a:endParaRPr lang="en-US" sz="6800" b="1" dirty="0"/>
          </a:p>
          <a:p>
            <a:pPr>
              <a:lnSpc>
                <a:spcPct val="120000"/>
              </a:lnSpc>
              <a:spcBef>
                <a:spcPts val="0"/>
              </a:spcBef>
            </a:pPr>
            <a:r>
              <a:rPr lang="en-US" sz="6800" b="1" dirty="0"/>
              <a:t>Response and Closing by the CMS </a:t>
            </a:r>
          </a:p>
          <a:p>
            <a:endParaRPr lang="en-US" dirty="0"/>
          </a:p>
        </p:txBody>
      </p:sp>
    </p:spTree>
    <p:extLst>
      <p:ext uri="{BB962C8B-B14F-4D97-AF65-F5344CB8AC3E}">
        <p14:creationId xmlns:p14="http://schemas.microsoft.com/office/powerpoint/2010/main" val="2468155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8BAC19-F644-4B15-BE9C-B5FA115EF2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108" name="Google Shape;108;p16"/>
          <p:cNvSpPr txBox="1">
            <a:spLocks noGrp="1"/>
          </p:cNvSpPr>
          <p:nvPr>
            <p:ph type="title"/>
          </p:nvPr>
        </p:nvSpPr>
        <p:spPr>
          <a:xfrm>
            <a:off x="838198" y="270857"/>
            <a:ext cx="10515600" cy="993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76BB"/>
              </a:buClr>
              <a:buSzPts val="4400"/>
              <a:buFont typeface="Calibri"/>
              <a:buNone/>
            </a:pPr>
            <a:r>
              <a:rPr lang="en-US" sz="3600" dirty="0">
                <a:latin typeface="Futura Bk BT"/>
              </a:rPr>
              <a:t>Challenges in Section M:  Evaluation Criteria</a:t>
            </a:r>
            <a:endParaRPr sz="3600" dirty="0">
              <a:latin typeface="Futura Bk BT"/>
            </a:endParaRPr>
          </a:p>
        </p:txBody>
      </p:sp>
      <p:sp>
        <p:nvSpPr>
          <p:cNvPr id="110" name="Google Shape;110;p16"/>
          <p:cNvSpPr txBox="1">
            <a:spLocks noGrp="1"/>
          </p:cNvSpPr>
          <p:nvPr>
            <p:ph type="body" idx="1"/>
          </p:nvPr>
        </p:nvSpPr>
        <p:spPr>
          <a:xfrm>
            <a:off x="838199" y="1369825"/>
            <a:ext cx="10515599" cy="4787100"/>
          </a:xfrm>
          <a:prstGeom prst="rect">
            <a:avLst/>
          </a:prstGeom>
          <a:noFill/>
          <a:ln>
            <a:noFill/>
          </a:ln>
        </p:spPr>
        <p:txBody>
          <a:bodyPr spcFirstLastPara="1" wrap="square" lIns="91425" tIns="45700" rIns="91425" bIns="45700" anchor="t" anchorCtr="0">
            <a:normAutofit fontScale="77500" lnSpcReduction="20000"/>
          </a:bodyPr>
          <a:lstStyle/>
          <a:p>
            <a:pPr marL="466725" lvl="0" indent="-466852">
              <a:spcBef>
                <a:spcPts val="1600"/>
              </a:spcBef>
              <a:buSzPct val="81333"/>
            </a:pPr>
            <a:r>
              <a:rPr lang="en-US" sz="3400" b="1" u="sng" dirty="0"/>
              <a:t>Issue 2:</a:t>
            </a:r>
            <a:r>
              <a:rPr lang="en-US" sz="3400" b="1" dirty="0"/>
              <a:t>  Government evaluates key personnel as the highest-ranking evaluation criteria</a:t>
            </a:r>
          </a:p>
          <a:p>
            <a:pPr marL="923925" lvl="1" indent="-466852">
              <a:lnSpc>
                <a:spcPct val="90000"/>
              </a:lnSpc>
              <a:spcBef>
                <a:spcPts val="1600"/>
              </a:spcBef>
              <a:buSzPct val="81333"/>
              <a:buFont typeface="Courier New" panose="02070309020205020404" pitchFamily="49" charset="0"/>
              <a:buChar char="o"/>
            </a:pPr>
            <a:r>
              <a:rPr lang="en-US" sz="2600" dirty="0"/>
              <a:t>Offerors, particularly non-incumbents, will have difficulty recruiting and retaining key personnel until the time of contract execution</a:t>
            </a:r>
          </a:p>
          <a:p>
            <a:pPr marL="923925" lvl="1" indent="-466852">
              <a:lnSpc>
                <a:spcPct val="90000"/>
              </a:lnSpc>
              <a:spcBef>
                <a:spcPts val="1600"/>
              </a:spcBef>
              <a:buSzPct val="81333"/>
              <a:buFont typeface="Courier New" panose="02070309020205020404" pitchFamily="49" charset="0"/>
              <a:buChar char="o"/>
            </a:pPr>
            <a:r>
              <a:rPr lang="en-US" sz="2600" dirty="0"/>
              <a:t>Too many key personnel increases risk and cost of proposal particularly during orals</a:t>
            </a:r>
          </a:p>
          <a:p>
            <a:pPr marL="923925" lvl="1" indent="-466852">
              <a:lnSpc>
                <a:spcPct val="90000"/>
              </a:lnSpc>
              <a:spcBef>
                <a:spcPts val="1600"/>
              </a:spcBef>
              <a:buSzPct val="81333"/>
              <a:buFont typeface="Courier New" panose="02070309020205020404" pitchFamily="49" charset="0"/>
              <a:buChar char="o"/>
            </a:pPr>
            <a:r>
              <a:rPr lang="en-US" sz="2600" dirty="0"/>
              <a:t>This signals a strong preference for the incumbent and may reduce competition.</a:t>
            </a:r>
          </a:p>
          <a:p>
            <a:pPr marL="923925" lvl="1" indent="-466852">
              <a:lnSpc>
                <a:spcPct val="90000"/>
              </a:lnSpc>
              <a:spcBef>
                <a:spcPts val="1600"/>
              </a:spcBef>
              <a:buSzPct val="81333"/>
              <a:buFont typeface="Courier New" panose="02070309020205020404" pitchFamily="49" charset="0"/>
              <a:buChar char="o"/>
            </a:pPr>
            <a:endParaRPr lang="en-US" sz="2600" dirty="0"/>
          </a:p>
          <a:p>
            <a:pPr marL="457073" indent="-457200">
              <a:spcBef>
                <a:spcPts val="1600"/>
              </a:spcBef>
              <a:buSzPct val="81333"/>
              <a:buFont typeface="Wingdings" panose="05000000000000000000" pitchFamily="2" charset="2"/>
              <a:buChar char="Ø"/>
            </a:pPr>
            <a:r>
              <a:rPr lang="en-US" sz="3400" b="1" u="sng" dirty="0"/>
              <a:t>Suggestion:</a:t>
            </a:r>
            <a:r>
              <a:rPr lang="en-US" sz="3400" b="1" dirty="0"/>
              <a:t>  </a:t>
            </a:r>
          </a:p>
          <a:p>
            <a:pPr marL="914273" lvl="1" indent="-457200">
              <a:spcBef>
                <a:spcPts val="1600"/>
              </a:spcBef>
              <a:buSzPct val="81333"/>
              <a:buFont typeface="Courier New" panose="02070309020205020404" pitchFamily="49" charset="0"/>
              <a:buChar char="o"/>
            </a:pPr>
            <a:r>
              <a:rPr lang="en-US" sz="3000" dirty="0"/>
              <a:t>Consider requesting a small number (</a:t>
            </a:r>
            <a:r>
              <a:rPr lang="en-US" sz="3000" b="1" dirty="0"/>
              <a:t>no more than 3-5</a:t>
            </a:r>
            <a:r>
              <a:rPr lang="en-US" sz="3000" dirty="0"/>
              <a:t>) of key personnel that will truly impact program.  </a:t>
            </a:r>
          </a:p>
          <a:p>
            <a:pPr marL="914273" lvl="1" indent="-457200">
              <a:spcBef>
                <a:spcPts val="1600"/>
              </a:spcBef>
              <a:buSzPct val="81333"/>
              <a:buFont typeface="Courier New" panose="02070309020205020404" pitchFamily="49" charset="0"/>
              <a:buChar char="o"/>
            </a:pPr>
            <a:r>
              <a:rPr lang="en-US" sz="3000" dirty="0"/>
              <a:t>Ensure that Key Personnel requirements align with what is normally needed by a person in that role, not based upon current incumbent resumes.</a:t>
            </a:r>
            <a:endParaRPr lang="en-US" dirty="0"/>
          </a:p>
          <a:p>
            <a:pPr marL="0" lvl="0" indent="0" algn="l" rtl="0">
              <a:lnSpc>
                <a:spcPct val="90000"/>
              </a:lnSpc>
              <a:spcBef>
                <a:spcPts val="0"/>
              </a:spcBef>
              <a:spcAft>
                <a:spcPts val="0"/>
              </a:spcAft>
              <a:buNone/>
            </a:pPr>
            <a:endParaRPr b="1" dirty="0"/>
          </a:p>
        </p:txBody>
      </p:sp>
    </p:spTree>
    <p:extLst>
      <p:ext uri="{BB962C8B-B14F-4D97-AF65-F5344CB8AC3E}">
        <p14:creationId xmlns:p14="http://schemas.microsoft.com/office/powerpoint/2010/main" val="4153718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FDF266-29FF-47EC-B109-C6B05272D6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108" name="Google Shape;108;p16"/>
          <p:cNvSpPr txBox="1">
            <a:spLocks noGrp="1"/>
          </p:cNvSpPr>
          <p:nvPr>
            <p:ph type="title"/>
          </p:nvPr>
        </p:nvSpPr>
        <p:spPr>
          <a:xfrm>
            <a:off x="838200" y="184827"/>
            <a:ext cx="10515600" cy="993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76BB"/>
              </a:buClr>
              <a:buSzPts val="4400"/>
              <a:buFont typeface="Calibri"/>
              <a:buNone/>
            </a:pPr>
            <a:r>
              <a:rPr lang="en-US" sz="3600" dirty="0">
                <a:latin typeface="Futura Bk BT"/>
              </a:rPr>
              <a:t>Challenges in Section M:  Evaluation Criteria</a:t>
            </a:r>
            <a:endParaRPr sz="3600" dirty="0">
              <a:latin typeface="Futura Bk BT"/>
            </a:endParaRPr>
          </a:p>
        </p:txBody>
      </p:sp>
      <p:sp>
        <p:nvSpPr>
          <p:cNvPr id="110" name="Google Shape;110;p16"/>
          <p:cNvSpPr txBox="1">
            <a:spLocks noGrp="1"/>
          </p:cNvSpPr>
          <p:nvPr>
            <p:ph type="body" idx="1"/>
          </p:nvPr>
        </p:nvSpPr>
        <p:spPr>
          <a:xfrm>
            <a:off x="440675" y="1046602"/>
            <a:ext cx="10913125" cy="5355981"/>
          </a:xfrm>
          <a:prstGeom prst="rect">
            <a:avLst/>
          </a:prstGeom>
          <a:noFill/>
          <a:ln>
            <a:noFill/>
          </a:ln>
        </p:spPr>
        <p:txBody>
          <a:bodyPr spcFirstLastPara="1" wrap="square" lIns="91425" tIns="45700" rIns="91425" bIns="45700" anchor="t" anchorCtr="0">
            <a:normAutofit fontScale="92500" lnSpcReduction="20000"/>
          </a:bodyPr>
          <a:lstStyle/>
          <a:p>
            <a:pPr marL="466725" lvl="0" indent="-466852">
              <a:spcBef>
                <a:spcPts val="1600"/>
              </a:spcBef>
              <a:buSzPct val="81333"/>
            </a:pPr>
            <a:r>
              <a:rPr lang="en-US" sz="3400" b="1" u="sng" dirty="0"/>
              <a:t>Issue 3:</a:t>
            </a:r>
            <a:r>
              <a:rPr lang="en-US" sz="3400" b="1" dirty="0"/>
              <a:t>  The RFP requests innovation but there is no criteria that scores or evaluates innovation</a:t>
            </a:r>
          </a:p>
          <a:p>
            <a:pPr marL="923925" lvl="1" indent="-466852">
              <a:lnSpc>
                <a:spcPct val="90000"/>
              </a:lnSpc>
              <a:spcBef>
                <a:spcPts val="1600"/>
              </a:spcBef>
              <a:buSzPct val="81333"/>
              <a:buFont typeface="Courier New" panose="02070309020205020404" pitchFamily="49" charset="0"/>
              <a:buChar char="o"/>
            </a:pPr>
            <a:r>
              <a:rPr lang="en-US" sz="2600" dirty="0"/>
              <a:t>Industry will generally not propose anything that is not included in the evaluation criteria. </a:t>
            </a:r>
          </a:p>
          <a:p>
            <a:pPr marL="923925" lvl="1" indent="-466852">
              <a:lnSpc>
                <a:spcPct val="90000"/>
              </a:lnSpc>
              <a:spcBef>
                <a:spcPts val="1600"/>
              </a:spcBef>
              <a:buSzPct val="81333"/>
              <a:buFont typeface="Courier New" panose="02070309020205020404" pitchFamily="49" charset="0"/>
              <a:buChar char="o"/>
            </a:pPr>
            <a:r>
              <a:rPr lang="en-US" sz="2600" dirty="0"/>
              <a:t>Offerors may have to propose a solution that can win v. the solution that is desired.  </a:t>
            </a:r>
          </a:p>
          <a:p>
            <a:pPr marL="457073" indent="-457200">
              <a:spcBef>
                <a:spcPts val="1600"/>
              </a:spcBef>
              <a:buSzPct val="81333"/>
              <a:buFont typeface="Wingdings" panose="05000000000000000000" pitchFamily="2" charset="2"/>
              <a:buChar char="Ø"/>
            </a:pPr>
            <a:r>
              <a:rPr lang="en-US" sz="3400" b="1" u="sng" dirty="0"/>
              <a:t>Suggestions:</a:t>
            </a:r>
            <a:r>
              <a:rPr lang="en-US" sz="3400" b="1" dirty="0"/>
              <a:t>  </a:t>
            </a:r>
          </a:p>
          <a:p>
            <a:pPr lvl="1" indent="-457200">
              <a:spcBef>
                <a:spcPts val="0"/>
              </a:spcBef>
              <a:buFont typeface="Courier New" panose="02070309020205020404" pitchFamily="49" charset="0"/>
              <a:buChar char="o"/>
            </a:pPr>
            <a:r>
              <a:rPr lang="en-US" sz="2600" dirty="0"/>
              <a:t>Ensure that evaluation criteria aligns to all requirements</a:t>
            </a:r>
          </a:p>
          <a:p>
            <a:pPr lvl="1" indent="-457200">
              <a:spcBef>
                <a:spcPts val="0"/>
              </a:spcBef>
              <a:buFont typeface="Courier New" panose="02070309020205020404" pitchFamily="49" charset="0"/>
              <a:buChar char="o"/>
            </a:pPr>
            <a:r>
              <a:rPr lang="en-US" sz="2600" dirty="0"/>
              <a:t>Provide insight into the types of innovation that you are looking for (technical, program management, reporting, reduction in schedule, etc.)</a:t>
            </a:r>
          </a:p>
          <a:p>
            <a:pPr lvl="1" indent="-457200">
              <a:spcBef>
                <a:spcPts val="0"/>
              </a:spcBef>
              <a:buFont typeface="Courier New" panose="02070309020205020404" pitchFamily="49" charset="0"/>
              <a:buChar char="o"/>
            </a:pPr>
            <a:r>
              <a:rPr lang="en-US" sz="2600" dirty="0"/>
              <a:t>If innovation is desired, include specific evaluation criteria that evaluates it</a:t>
            </a:r>
          </a:p>
          <a:p>
            <a:pPr lvl="1" indent="-457200">
              <a:spcBef>
                <a:spcPts val="0"/>
              </a:spcBef>
              <a:buFont typeface="Courier New" panose="02070309020205020404" pitchFamily="49" charset="0"/>
              <a:buChar char="o"/>
            </a:pPr>
            <a:r>
              <a:rPr lang="en-US" sz="2600" dirty="0"/>
              <a:t>Use market research phase and industry engagement to ensure there is no inconsistency between what is desired and what will be evaluated </a:t>
            </a:r>
          </a:p>
          <a:p>
            <a:pPr lvl="1" indent="-457200">
              <a:spcBef>
                <a:spcPts val="0"/>
              </a:spcBef>
              <a:buFont typeface="Courier New" panose="02070309020205020404" pitchFamily="49" charset="0"/>
              <a:buChar char="o"/>
            </a:pPr>
            <a:r>
              <a:rPr lang="en-US" sz="2600" dirty="0"/>
              <a:t>Include orals / tech demos with live design or build challenges to evaluate innovation</a:t>
            </a:r>
            <a:endParaRPr sz="2600" dirty="0"/>
          </a:p>
        </p:txBody>
      </p:sp>
    </p:spTree>
    <p:extLst>
      <p:ext uri="{BB962C8B-B14F-4D97-AF65-F5344CB8AC3E}">
        <p14:creationId xmlns:p14="http://schemas.microsoft.com/office/powerpoint/2010/main" val="381148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7C5A57-775A-4D74-A39E-2316B72945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2" name="Title 1">
            <a:extLst>
              <a:ext uri="{FF2B5EF4-FFF2-40B4-BE49-F238E27FC236}">
                <a16:creationId xmlns:a16="http://schemas.microsoft.com/office/drawing/2014/main" id="{9EC4B448-674A-4EF3-A6E6-59FEC6A857B2}"/>
              </a:ext>
            </a:extLst>
          </p:cNvPr>
          <p:cNvSpPr>
            <a:spLocks noGrp="1"/>
          </p:cNvSpPr>
          <p:nvPr>
            <p:ph type="title"/>
          </p:nvPr>
        </p:nvSpPr>
        <p:spPr>
          <a:xfrm>
            <a:off x="838200" y="83027"/>
            <a:ext cx="10515600" cy="993441"/>
          </a:xfrm>
        </p:spPr>
        <p:txBody>
          <a:bodyPr>
            <a:normAutofit fontScale="90000"/>
          </a:bodyPr>
          <a:lstStyle/>
          <a:p>
            <a:pPr algn="ctr"/>
            <a:br>
              <a:rPr lang="en-US" dirty="0"/>
            </a:br>
            <a:br>
              <a:rPr lang="en-US" dirty="0"/>
            </a:br>
            <a:r>
              <a:rPr lang="en-US" dirty="0">
                <a:latin typeface="Futura Bk BT"/>
              </a:rPr>
              <a:t>Challenges in Instructions (Section L)</a:t>
            </a:r>
            <a:r>
              <a:rPr lang="en-US" sz="4000" dirty="0">
                <a:latin typeface="Futura Bk BT"/>
              </a:rPr>
              <a:t> </a:t>
            </a:r>
            <a:br>
              <a:rPr lang="en-US" dirty="0"/>
            </a:br>
            <a:br>
              <a:rPr lang="en-US" dirty="0"/>
            </a:br>
            <a:endParaRPr lang="en-US" dirty="0"/>
          </a:p>
        </p:txBody>
      </p:sp>
      <p:sp>
        <p:nvSpPr>
          <p:cNvPr id="3" name="Text Placeholder 2">
            <a:extLst>
              <a:ext uri="{FF2B5EF4-FFF2-40B4-BE49-F238E27FC236}">
                <a16:creationId xmlns:a16="http://schemas.microsoft.com/office/drawing/2014/main" id="{C21E3ECB-3DBE-40B7-AEE8-43F1D34C9150}"/>
              </a:ext>
            </a:extLst>
          </p:cNvPr>
          <p:cNvSpPr>
            <a:spLocks noGrp="1"/>
          </p:cNvSpPr>
          <p:nvPr>
            <p:ph type="body" idx="1"/>
          </p:nvPr>
        </p:nvSpPr>
        <p:spPr>
          <a:xfrm>
            <a:off x="838200" y="1066334"/>
            <a:ext cx="10515600" cy="5211918"/>
          </a:xfrm>
        </p:spPr>
        <p:txBody>
          <a:bodyPr>
            <a:normAutofit fontScale="55000" lnSpcReduction="20000"/>
          </a:bodyPr>
          <a:lstStyle/>
          <a:p>
            <a:pPr>
              <a:buFont typeface="Courier New" panose="02070309020205020404" pitchFamily="49" charset="0"/>
              <a:buChar char="o"/>
            </a:pPr>
            <a:r>
              <a:rPr lang="en-US" sz="2900" dirty="0"/>
              <a:t>Not having a Draft Proposal Instructions to respond to in advance to identify problems and/or conflicts</a:t>
            </a:r>
          </a:p>
          <a:p>
            <a:pPr>
              <a:buFont typeface="Courier New" panose="02070309020205020404" pitchFamily="49" charset="0"/>
              <a:buChar char="o"/>
            </a:pPr>
            <a:endParaRPr lang="en-US" sz="2900" dirty="0"/>
          </a:p>
          <a:p>
            <a:pPr>
              <a:buFont typeface="Courier New" panose="02070309020205020404" pitchFamily="49" charset="0"/>
              <a:buChar char="o"/>
            </a:pPr>
            <a:r>
              <a:rPr lang="en-US" sz="2900" dirty="0"/>
              <a:t>Lack of prep time for oral presentations and technical challenges</a:t>
            </a:r>
          </a:p>
          <a:p>
            <a:pPr>
              <a:buFont typeface="Courier New" panose="02070309020205020404" pitchFamily="49" charset="0"/>
              <a:buChar char="o"/>
            </a:pPr>
            <a:endParaRPr lang="en-US" sz="2900" dirty="0"/>
          </a:p>
          <a:p>
            <a:pPr>
              <a:buFont typeface="Courier New" panose="02070309020205020404" pitchFamily="49" charset="0"/>
              <a:buChar char="o"/>
            </a:pPr>
            <a:r>
              <a:rPr lang="en-US" sz="2900" dirty="0"/>
              <a:t>Unrealistic timelines to provide a final response (less than 30 days)</a:t>
            </a:r>
          </a:p>
          <a:p>
            <a:pPr>
              <a:buFont typeface="Courier New" panose="02070309020205020404" pitchFamily="49" charset="0"/>
              <a:buChar char="o"/>
            </a:pPr>
            <a:endParaRPr lang="en-US" sz="2900" dirty="0"/>
          </a:p>
          <a:p>
            <a:pPr>
              <a:buFont typeface="Courier New" panose="02070309020205020404" pitchFamily="49" charset="0"/>
              <a:buChar char="o"/>
            </a:pPr>
            <a:r>
              <a:rPr lang="en-US" sz="2900" dirty="0"/>
              <a:t>Disconnect between page count and the proposal response requirements</a:t>
            </a:r>
          </a:p>
          <a:p>
            <a:pPr>
              <a:buFont typeface="Courier New" panose="02070309020205020404" pitchFamily="49" charset="0"/>
              <a:buChar char="o"/>
            </a:pPr>
            <a:endParaRPr lang="en-US" sz="2900" dirty="0"/>
          </a:p>
          <a:p>
            <a:pPr>
              <a:buFont typeface="Courier New" panose="02070309020205020404" pitchFamily="49" charset="0"/>
              <a:buChar char="o"/>
            </a:pPr>
            <a:r>
              <a:rPr lang="en-US" sz="2900" dirty="0"/>
              <a:t>Change of Small Business Strategy </a:t>
            </a:r>
          </a:p>
          <a:p>
            <a:pPr>
              <a:buFont typeface="Courier New" panose="02070309020205020404" pitchFamily="49" charset="0"/>
              <a:buChar char="o"/>
            </a:pPr>
            <a:endParaRPr lang="en-US" sz="2900" dirty="0"/>
          </a:p>
          <a:p>
            <a:pPr>
              <a:buFont typeface="Courier New" panose="02070309020205020404" pitchFamily="49" charset="0"/>
              <a:buChar char="o"/>
            </a:pPr>
            <a:r>
              <a:rPr lang="en-US" sz="2900" dirty="0"/>
              <a:t>Restrictive or non-sensical Key Personnel requirements</a:t>
            </a:r>
          </a:p>
          <a:p>
            <a:pPr>
              <a:buFont typeface="Courier New" panose="02070309020205020404" pitchFamily="49" charset="0"/>
              <a:buChar char="o"/>
            </a:pPr>
            <a:endParaRPr lang="en-US" sz="2900" dirty="0"/>
          </a:p>
          <a:p>
            <a:pPr>
              <a:buFont typeface="Courier New" panose="02070309020205020404" pitchFamily="49" charset="0"/>
              <a:buChar char="o"/>
            </a:pPr>
            <a:r>
              <a:rPr lang="en-US" sz="2900" dirty="0"/>
              <a:t>Past Performance Requirements</a:t>
            </a:r>
          </a:p>
          <a:p>
            <a:pPr>
              <a:buFont typeface="Courier New" panose="02070309020205020404" pitchFamily="49" charset="0"/>
              <a:buChar char="o"/>
            </a:pPr>
            <a:endParaRPr lang="en-US" sz="2900" dirty="0"/>
          </a:p>
          <a:p>
            <a:pPr>
              <a:buFont typeface="Courier New" panose="02070309020205020404" pitchFamily="49" charset="0"/>
              <a:buChar char="o"/>
            </a:pPr>
            <a:r>
              <a:rPr lang="en-US" sz="2900" dirty="0"/>
              <a:t>Certifications – do you really need them and understand what they entail? </a:t>
            </a:r>
          </a:p>
          <a:p>
            <a:pPr>
              <a:buFont typeface="Courier New" panose="02070309020205020404" pitchFamily="49" charset="0"/>
              <a:buChar char="o"/>
            </a:pPr>
            <a:endParaRPr lang="en-US" sz="2900" dirty="0"/>
          </a:p>
          <a:p>
            <a:pPr>
              <a:buFont typeface="Courier New" panose="02070309020205020404" pitchFamily="49" charset="0"/>
              <a:buChar char="o"/>
            </a:pPr>
            <a:r>
              <a:rPr lang="en-US" sz="2900" dirty="0"/>
              <a:t>Conflicts of Interests – did we know about them in advance through a Draft RFP? How does it impact our team? </a:t>
            </a:r>
          </a:p>
          <a:p>
            <a:pPr lvl="1">
              <a:buFont typeface="Courier New" panose="02070309020205020404" pitchFamily="49" charset="0"/>
              <a:buChar char="o"/>
            </a:pPr>
            <a:endParaRPr lang="en-US" dirty="0"/>
          </a:p>
          <a:p>
            <a:endParaRPr lang="en-US" dirty="0"/>
          </a:p>
        </p:txBody>
      </p:sp>
    </p:spTree>
    <p:extLst>
      <p:ext uri="{BB962C8B-B14F-4D97-AF65-F5344CB8AC3E}">
        <p14:creationId xmlns:p14="http://schemas.microsoft.com/office/powerpoint/2010/main" val="2586572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03163B-2B5F-4ECC-BEA7-C6511BCF83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2" name="Title 1">
            <a:extLst>
              <a:ext uri="{FF2B5EF4-FFF2-40B4-BE49-F238E27FC236}">
                <a16:creationId xmlns:a16="http://schemas.microsoft.com/office/drawing/2014/main" id="{359E902F-FEF0-0235-22B6-037A41FBBBD1}"/>
              </a:ext>
            </a:extLst>
          </p:cNvPr>
          <p:cNvSpPr>
            <a:spLocks noGrp="1"/>
          </p:cNvSpPr>
          <p:nvPr>
            <p:ph type="title"/>
          </p:nvPr>
        </p:nvSpPr>
        <p:spPr>
          <a:xfrm>
            <a:off x="838200" y="225847"/>
            <a:ext cx="10515600" cy="993441"/>
          </a:xfrm>
        </p:spPr>
        <p:txBody>
          <a:bodyPr>
            <a:normAutofit/>
          </a:bodyPr>
          <a:lstStyle/>
          <a:p>
            <a:r>
              <a:rPr lang="en-US" dirty="0">
                <a:latin typeface="Futura Bk BT"/>
              </a:rPr>
              <a:t>Challenges in Section L</a:t>
            </a:r>
            <a:r>
              <a:rPr lang="en-US" sz="4000" dirty="0">
                <a:latin typeface="Futura Bk BT"/>
              </a:rPr>
              <a:t> (Instructions)</a:t>
            </a:r>
            <a:endParaRPr lang="en-US" dirty="0"/>
          </a:p>
        </p:txBody>
      </p:sp>
      <p:sp>
        <p:nvSpPr>
          <p:cNvPr id="3" name="Text Placeholder 2">
            <a:extLst>
              <a:ext uri="{FF2B5EF4-FFF2-40B4-BE49-F238E27FC236}">
                <a16:creationId xmlns:a16="http://schemas.microsoft.com/office/drawing/2014/main" id="{1EE4A91F-37EC-8601-9F94-665CB75AA46B}"/>
              </a:ext>
            </a:extLst>
          </p:cNvPr>
          <p:cNvSpPr>
            <a:spLocks noGrp="1"/>
          </p:cNvSpPr>
          <p:nvPr>
            <p:ph type="body" idx="1"/>
          </p:nvPr>
        </p:nvSpPr>
        <p:spPr>
          <a:xfrm>
            <a:off x="550843" y="1134736"/>
            <a:ext cx="11093986" cy="5497417"/>
          </a:xfrm>
        </p:spPr>
        <p:txBody>
          <a:bodyPr>
            <a:normAutofit lnSpcReduction="10000"/>
          </a:bodyPr>
          <a:lstStyle/>
          <a:p>
            <a:pPr marL="0" marR="0" indent="0">
              <a:lnSpc>
                <a:spcPct val="120000"/>
              </a:lnSpc>
              <a:spcBef>
                <a:spcPts val="0"/>
              </a:spcBef>
              <a:buNone/>
            </a:pPr>
            <a:r>
              <a:rPr lang="en-US" sz="2200" b="1" u="sng" kern="100" dirty="0">
                <a:effectLst/>
                <a:latin typeface="Calibri" panose="020F0502020204030204" pitchFamily="34" charset="0"/>
                <a:ea typeface="Calibri" panose="020F0502020204030204" pitchFamily="34" charset="0"/>
                <a:cs typeface="Calibri" panose="020F0502020204030204" pitchFamily="34" charset="0"/>
              </a:rPr>
              <a:t>Key Personnel</a:t>
            </a:r>
            <a:r>
              <a:rPr lang="en-US" sz="2200" kern="100" dirty="0">
                <a:effectLst/>
                <a:latin typeface="Calibri" panose="020F0502020204030204" pitchFamily="34" charset="0"/>
                <a:ea typeface="Calibri" panose="020F0502020204030204" pitchFamily="34" charset="0"/>
                <a:cs typeface="Calibri" panose="020F0502020204030204" pitchFamily="34" charset="0"/>
              </a:rPr>
              <a:t> </a:t>
            </a:r>
            <a:r>
              <a:rPr lang="en-US" sz="1700" kern="100" dirty="0">
                <a:effectLst/>
                <a:latin typeface="Calibri" panose="020F0502020204030204" pitchFamily="34" charset="0"/>
                <a:ea typeface="Calibri" panose="020F0502020204030204" pitchFamily="34" charset="0"/>
                <a:cs typeface="Calibri" panose="020F0502020204030204" pitchFamily="34" charset="0"/>
              </a:rPr>
              <a:t>- Gov’t wants strong key personnel, so they </a:t>
            </a:r>
            <a:r>
              <a:rPr lang="en-US" sz="1700" kern="100" dirty="0">
                <a:latin typeface="Calibri" panose="020F0502020204030204" pitchFamily="34" charset="0"/>
                <a:ea typeface="Calibri" panose="020F0502020204030204" pitchFamily="34" charset="0"/>
                <a:cs typeface="Calibri" panose="020F0502020204030204" pitchFamily="34" charset="0"/>
              </a:rPr>
              <a:t>require</a:t>
            </a:r>
            <a:r>
              <a:rPr lang="en-US" sz="1700" kern="100" dirty="0">
                <a:effectLst/>
                <a:latin typeface="Calibri" panose="020F0502020204030204" pitchFamily="34" charset="0"/>
                <a:ea typeface="Calibri" panose="020F0502020204030204" pitchFamily="34" charset="0"/>
                <a:cs typeface="Calibri" panose="020F0502020204030204" pitchFamily="34" charset="0"/>
              </a:rPr>
              <a:t> specific experience, certification requirements, and/or </a:t>
            </a:r>
            <a:r>
              <a:rPr lang="en-US" sz="1700" kern="100" dirty="0">
                <a:latin typeface="Calibri" panose="020F0502020204030204" pitchFamily="34" charset="0"/>
                <a:ea typeface="Calibri" panose="020F0502020204030204" pitchFamily="34" charset="0"/>
                <a:cs typeface="Calibri" panose="020F0502020204030204" pitchFamily="34" charset="0"/>
              </a:rPr>
              <a:t>large numbers of</a:t>
            </a:r>
            <a:r>
              <a:rPr lang="en-US" sz="1700" kern="100" dirty="0">
                <a:effectLst/>
                <a:latin typeface="Calibri" panose="020F0502020204030204" pitchFamily="34" charset="0"/>
                <a:ea typeface="Calibri" panose="020F0502020204030204" pitchFamily="34" charset="0"/>
                <a:cs typeface="Calibri" panose="020F0502020204030204" pitchFamily="34" charset="0"/>
              </a:rPr>
              <a:t> key personnel.</a:t>
            </a:r>
          </a:p>
          <a:p>
            <a:pPr marL="800100" lvl="1" indent="-342900">
              <a:lnSpc>
                <a:spcPct val="120000"/>
              </a:lnSpc>
              <a:spcBef>
                <a:spcPts val="0"/>
              </a:spcBef>
            </a:pPr>
            <a:r>
              <a:rPr lang="en-US" sz="1700" b="1" kern="100" dirty="0">
                <a:effectLst/>
                <a:latin typeface="Calibri" panose="020F0502020204030204" pitchFamily="34" charset="0"/>
                <a:ea typeface="Calibri" panose="020F0502020204030204" pitchFamily="34" charset="0"/>
                <a:cs typeface="Calibri" panose="020F0502020204030204" pitchFamily="34" charset="0"/>
              </a:rPr>
              <a:t>Impact</a:t>
            </a:r>
            <a:r>
              <a:rPr lang="en-US" sz="1700" kern="100" dirty="0">
                <a:effectLst/>
                <a:latin typeface="Calibri" panose="020F0502020204030204" pitchFamily="34" charset="0"/>
                <a:ea typeface="Calibri" panose="020F0502020204030204" pitchFamily="34" charset="0"/>
                <a:cs typeface="Calibri" panose="020F0502020204030204" pitchFamily="34" charset="0"/>
              </a:rPr>
              <a:t>: By over prescribing key personnel requirements, a company</a:t>
            </a:r>
            <a:r>
              <a:rPr lang="en-US" sz="1700" kern="100" dirty="0">
                <a:latin typeface="Calibri" panose="020F0502020204030204" pitchFamily="34" charset="0"/>
                <a:ea typeface="Calibri" panose="020F0502020204030204" pitchFamily="34" charset="0"/>
                <a:cs typeface="Calibri" panose="020F0502020204030204" pitchFamily="34" charset="0"/>
              </a:rPr>
              <a:t> may not have ability </a:t>
            </a:r>
            <a:r>
              <a:rPr lang="en-US" sz="1700" kern="100" dirty="0">
                <a:effectLst/>
                <a:latin typeface="Calibri" panose="020F0502020204030204" pitchFamily="34" charset="0"/>
                <a:ea typeface="Calibri" panose="020F0502020204030204" pitchFamily="34" charset="0"/>
                <a:cs typeface="Calibri" panose="020F0502020204030204" pitchFamily="34" charset="0"/>
              </a:rPr>
              <a:t>to offer their best people </a:t>
            </a:r>
          </a:p>
          <a:p>
            <a:pPr marL="800100" lvl="1" indent="-342900">
              <a:lnSpc>
                <a:spcPct val="120000"/>
              </a:lnSpc>
              <a:spcBef>
                <a:spcPts val="0"/>
              </a:spcBef>
            </a:pPr>
            <a:r>
              <a:rPr lang="en-US" sz="1700" b="1" kern="100" dirty="0">
                <a:effectLst/>
                <a:latin typeface="Calibri" panose="020F0502020204030204" pitchFamily="34" charset="0"/>
                <a:ea typeface="Calibri" panose="020F0502020204030204" pitchFamily="34" charset="0"/>
                <a:cs typeface="Calibri" panose="020F0502020204030204" pitchFamily="34" charset="0"/>
              </a:rPr>
              <a:t>Suggestions</a:t>
            </a:r>
            <a:r>
              <a:rPr lang="en-US" sz="1700" kern="100" dirty="0">
                <a:effectLst/>
                <a:latin typeface="Calibri" panose="020F0502020204030204" pitchFamily="34" charset="0"/>
                <a:ea typeface="Calibri" panose="020F0502020204030204" pitchFamily="34" charset="0"/>
                <a:cs typeface="Calibri" panose="020F0502020204030204" pitchFamily="34" charset="0"/>
              </a:rPr>
              <a:t>: Instead of prescribing degrees, years of experience, and certifications for key personnel, provide industry the </a:t>
            </a:r>
            <a:r>
              <a:rPr lang="en-US" sz="1700" kern="100" dirty="0">
                <a:latin typeface="Calibri" panose="020F0502020204030204" pitchFamily="34" charset="0"/>
                <a:ea typeface="Calibri" panose="020F0502020204030204" pitchFamily="34" charset="0"/>
                <a:cs typeface="Calibri" panose="020F0502020204030204" pitchFamily="34" charset="0"/>
              </a:rPr>
              <a:t>flexibility to </a:t>
            </a:r>
            <a:r>
              <a:rPr lang="en-US" sz="1700" kern="100" dirty="0">
                <a:effectLst/>
                <a:latin typeface="Calibri" panose="020F0502020204030204" pitchFamily="34" charset="0"/>
                <a:ea typeface="Calibri" panose="020F0502020204030204" pitchFamily="34" charset="0"/>
                <a:cs typeface="Calibri" panose="020F0502020204030204" pitchFamily="34" charset="0"/>
              </a:rPr>
              <a:t>demonstrate the relevant experience of the key people they are </a:t>
            </a:r>
            <a:r>
              <a:rPr lang="en-US" sz="1700" kern="100" dirty="0">
                <a:latin typeface="Calibri" panose="020F0502020204030204" pitchFamily="34" charset="0"/>
                <a:ea typeface="Calibri" panose="020F0502020204030204" pitchFamily="34" charset="0"/>
                <a:cs typeface="Calibri" panose="020F0502020204030204" pitchFamily="34" charset="0"/>
              </a:rPr>
              <a:t>proposing.</a:t>
            </a:r>
            <a:endParaRPr lang="en-US" sz="17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20000"/>
              </a:lnSpc>
              <a:spcBef>
                <a:spcPts val="0"/>
              </a:spcBef>
            </a:pPr>
            <a:r>
              <a:rPr lang="en-US" sz="1700" b="1" kern="100" dirty="0">
                <a:effectLst/>
                <a:latin typeface="Calibri" panose="020F0502020204030204" pitchFamily="34" charset="0"/>
                <a:ea typeface="Calibri" panose="020F0502020204030204" pitchFamily="34" charset="0"/>
                <a:cs typeface="Calibri" panose="020F0502020204030204" pitchFamily="34" charset="0"/>
              </a:rPr>
              <a:t>Signals to Industry</a:t>
            </a:r>
            <a:r>
              <a:rPr lang="en-US" sz="1700" kern="100" dirty="0">
                <a:effectLst/>
                <a:latin typeface="Calibri" panose="020F0502020204030204" pitchFamily="34" charset="0"/>
                <a:ea typeface="Calibri" panose="020F0502020204030204" pitchFamily="34" charset="0"/>
                <a:cs typeface="Calibri" panose="020F0502020204030204" pitchFamily="34" charset="0"/>
              </a:rPr>
              <a:t>: High number of key personnel and inclusion of rare certifications signals to industry a desire for the incumbent. </a:t>
            </a:r>
            <a:endParaRPr lang="en-US" sz="1700" b="1" u="sng"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20000"/>
              </a:lnSpc>
              <a:spcBef>
                <a:spcPts val="0"/>
              </a:spcBef>
              <a:buNone/>
            </a:pPr>
            <a:endParaRPr lang="en-US" sz="1400" b="1" u="sng"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20000"/>
              </a:lnSpc>
              <a:spcBef>
                <a:spcPts val="0"/>
              </a:spcBef>
              <a:buNone/>
            </a:pPr>
            <a:r>
              <a:rPr lang="en-US" sz="2400" b="1" u="sng" kern="100" dirty="0">
                <a:effectLst/>
                <a:latin typeface="Calibri" panose="020F0502020204030204" pitchFamily="34" charset="0"/>
                <a:ea typeface="Calibri" panose="020F0502020204030204" pitchFamily="34" charset="0"/>
                <a:cs typeface="Calibri" panose="020F0502020204030204" pitchFamily="34" charset="0"/>
              </a:rPr>
              <a:t>Past Performance</a:t>
            </a:r>
            <a:r>
              <a:rPr lang="en-US" sz="2400" kern="100" dirty="0">
                <a:effectLst/>
                <a:latin typeface="Calibri" panose="020F0502020204030204" pitchFamily="34" charset="0"/>
                <a:ea typeface="Calibri" panose="020F0502020204030204" pitchFamily="34" charset="0"/>
                <a:cs typeface="Calibri" panose="020F0502020204030204" pitchFamily="34" charset="0"/>
              </a:rPr>
              <a:t> </a:t>
            </a:r>
            <a:r>
              <a:rPr lang="en-US" sz="1700" kern="100" dirty="0">
                <a:effectLst/>
                <a:latin typeface="Calibri" panose="020F0502020204030204" pitchFamily="34" charset="0"/>
                <a:ea typeface="Calibri" panose="020F0502020204030204" pitchFamily="34" charset="0"/>
                <a:cs typeface="Calibri" panose="020F0502020204030204" pitchFamily="34" charset="0"/>
              </a:rPr>
              <a:t>– Gov’t wants to ensure that qualified companies are bidding, so they include specific, detailed requirements around the </a:t>
            </a:r>
            <a:r>
              <a:rPr lang="en-US" sz="1700" b="1" u="sng" kern="100" dirty="0">
                <a:effectLst/>
                <a:latin typeface="Calibri" panose="020F0502020204030204" pitchFamily="34" charset="0"/>
                <a:ea typeface="Calibri" panose="020F0502020204030204" pitchFamily="34" charset="0"/>
                <a:cs typeface="Calibri" panose="020F0502020204030204" pitchFamily="34" charset="0"/>
              </a:rPr>
              <a:t>type of past performance that is relevant</a:t>
            </a:r>
            <a:r>
              <a:rPr lang="en-US" sz="1700" b="1" u="sng" kern="100" dirty="0">
                <a:latin typeface="Calibri" panose="020F0502020204030204" pitchFamily="34" charset="0"/>
                <a:ea typeface="Calibri" panose="020F0502020204030204" pitchFamily="34" charset="0"/>
                <a:cs typeface="Calibri" panose="020F0502020204030204" pitchFamily="34" charset="0"/>
              </a:rPr>
              <a:t> </a:t>
            </a:r>
            <a:r>
              <a:rPr lang="en-US" sz="1700" kern="100" dirty="0">
                <a:latin typeface="Calibri" panose="020F0502020204030204" pitchFamily="34" charset="0"/>
                <a:ea typeface="Calibri" panose="020F0502020204030204" pitchFamily="34" charset="0"/>
                <a:cs typeface="Calibri" panose="020F0502020204030204" pitchFamily="34" charset="0"/>
              </a:rPr>
              <a:t>and/or allow a </a:t>
            </a:r>
            <a:r>
              <a:rPr lang="en-US" sz="1700" b="1" u="sng" kern="100" dirty="0">
                <a:latin typeface="Calibri" panose="020F0502020204030204" pitchFamily="34" charset="0"/>
                <a:ea typeface="Calibri" panose="020F0502020204030204" pitchFamily="34" charset="0"/>
                <a:cs typeface="Calibri" panose="020F0502020204030204" pitchFamily="34" charset="0"/>
              </a:rPr>
              <a:t>high number of past performances</a:t>
            </a:r>
            <a:r>
              <a:rPr lang="en-US" sz="1700" kern="100" dirty="0">
                <a:latin typeface="Calibri" panose="020F0502020204030204" pitchFamily="34" charset="0"/>
                <a:ea typeface="Calibri" panose="020F0502020204030204" pitchFamily="34" charset="0"/>
                <a:cs typeface="Calibri" panose="020F0502020204030204" pitchFamily="34" charset="0"/>
              </a:rPr>
              <a:t>.</a:t>
            </a:r>
            <a:endParaRPr lang="en-US" sz="17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20000"/>
              </a:lnSpc>
              <a:spcBef>
                <a:spcPts val="0"/>
              </a:spcBef>
            </a:pPr>
            <a:r>
              <a:rPr lang="en-US" sz="1700" b="1" kern="100" dirty="0">
                <a:effectLst/>
                <a:latin typeface="Calibri" panose="020F0502020204030204" pitchFamily="34" charset="0"/>
                <a:ea typeface="Calibri" panose="020F0502020204030204" pitchFamily="34" charset="0"/>
                <a:cs typeface="Calibri" panose="020F0502020204030204" pitchFamily="34" charset="0"/>
              </a:rPr>
              <a:t>Impacts</a:t>
            </a:r>
            <a:r>
              <a:rPr lang="en-US" sz="1700" kern="100" dirty="0">
                <a:effectLst/>
                <a:latin typeface="Calibri" panose="020F0502020204030204" pitchFamily="34" charset="0"/>
                <a:ea typeface="Calibri" panose="020F0502020204030204" pitchFamily="34" charset="0"/>
                <a:cs typeface="Calibri" panose="020F0502020204030204" pitchFamily="34" charset="0"/>
              </a:rPr>
              <a:t>: Allowing companies to submit large or unlimited numbers of past performance examples is a competition of resources between companies and imposes a burden on government to have to review the documentation. Limiting Past performance to the Prime offeror ONLY eliminates the value of proposing a strong team.</a:t>
            </a:r>
          </a:p>
          <a:p>
            <a:pPr marL="800100" lvl="1" indent="-342900">
              <a:lnSpc>
                <a:spcPct val="120000"/>
              </a:lnSpc>
              <a:spcBef>
                <a:spcPts val="0"/>
              </a:spcBef>
            </a:pPr>
            <a:r>
              <a:rPr lang="en-US" sz="1700" b="1" kern="100" dirty="0">
                <a:effectLst/>
                <a:latin typeface="Calibri" panose="020F0502020204030204" pitchFamily="34" charset="0"/>
                <a:ea typeface="Calibri" panose="020F0502020204030204" pitchFamily="34" charset="0"/>
                <a:cs typeface="Calibri" panose="020F0502020204030204" pitchFamily="34" charset="0"/>
              </a:rPr>
              <a:t>Suggestions</a:t>
            </a:r>
            <a:r>
              <a:rPr lang="en-US" sz="1700" kern="100" dirty="0">
                <a:effectLst/>
                <a:latin typeface="Calibri" panose="020F0502020204030204" pitchFamily="34" charset="0"/>
                <a:ea typeface="Calibri" panose="020F0502020204030204" pitchFamily="34" charset="0"/>
                <a:cs typeface="Calibri" panose="020F0502020204030204" pitchFamily="34" charset="0"/>
              </a:rPr>
              <a:t>: Assign a basic set of relevancy requirements and place the burden on industry to demonstrate relevancy. Limit past performance examples to an amount that demonstrates ability to perform the work.</a:t>
            </a:r>
          </a:p>
          <a:p>
            <a:pPr marL="800100" lvl="1" indent="-342900">
              <a:lnSpc>
                <a:spcPct val="120000"/>
              </a:lnSpc>
              <a:spcBef>
                <a:spcPts val="0"/>
              </a:spcBef>
            </a:pPr>
            <a:r>
              <a:rPr lang="en-US" sz="1700" b="1" kern="100" dirty="0">
                <a:effectLst/>
                <a:latin typeface="Calibri" panose="020F0502020204030204" pitchFamily="34" charset="0"/>
                <a:ea typeface="Calibri" panose="020F0502020204030204" pitchFamily="34" charset="0"/>
                <a:cs typeface="Calibri" panose="020F0502020204030204" pitchFamily="34" charset="0"/>
              </a:rPr>
              <a:t>Signals to Industry: </a:t>
            </a:r>
            <a:r>
              <a:rPr lang="en-US" sz="1700" kern="100" dirty="0">
                <a:effectLst/>
                <a:latin typeface="Calibri" panose="020F0502020204030204" pitchFamily="34" charset="0"/>
                <a:ea typeface="Calibri" panose="020F0502020204030204" pitchFamily="34" charset="0"/>
                <a:cs typeface="Calibri" panose="020F0502020204030204" pitchFamily="34" charset="0"/>
              </a:rPr>
              <a:t>Limiting past performance to </a:t>
            </a:r>
            <a:r>
              <a:rPr lang="en-US" sz="1700" kern="100" dirty="0">
                <a:latin typeface="Calibri" panose="020F0502020204030204" pitchFamily="34" charset="0"/>
                <a:ea typeface="Calibri" panose="020F0502020204030204" pitchFamily="34" charset="0"/>
                <a:cs typeface="Calibri" panose="020F0502020204030204" pitchFamily="34" charset="0"/>
              </a:rPr>
              <a:t>work at</a:t>
            </a:r>
            <a:r>
              <a:rPr lang="en-US" sz="1700" kern="100" dirty="0">
                <a:effectLst/>
                <a:latin typeface="Calibri" panose="020F0502020204030204" pitchFamily="34" charset="0"/>
                <a:ea typeface="Calibri" panose="020F0502020204030204" pitchFamily="34" charset="0"/>
                <a:cs typeface="Calibri" panose="020F0502020204030204" pitchFamily="34" charset="0"/>
              </a:rPr>
              <a:t> specific agencies or offices signals a desire to continue working with the incumbent. </a:t>
            </a:r>
            <a:r>
              <a:rPr lang="en-US" sz="1700" kern="100" dirty="0">
                <a:latin typeface="Calibri" panose="020F0502020204030204" pitchFamily="34" charset="0"/>
                <a:ea typeface="Calibri" panose="020F0502020204030204" pitchFamily="34" charset="0"/>
                <a:cs typeface="Calibri" panose="020F0502020204030204" pitchFamily="34" charset="0"/>
              </a:rPr>
              <a:t>Allowing too many past performance examples signals you want the largest company.</a:t>
            </a:r>
            <a:r>
              <a:rPr lang="en-US" sz="1700" kern="100" dirty="0">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Bef>
                <a:spcPts val="0"/>
              </a:spcBef>
            </a:pPr>
            <a:endParaRPr lang="en-US" sz="1400" dirty="0"/>
          </a:p>
        </p:txBody>
      </p:sp>
    </p:spTree>
    <p:extLst>
      <p:ext uri="{BB962C8B-B14F-4D97-AF65-F5344CB8AC3E}">
        <p14:creationId xmlns:p14="http://schemas.microsoft.com/office/powerpoint/2010/main" val="3460614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F0C96B-80C5-4001-92E5-5E37A00BD6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2" name="Title 1">
            <a:extLst>
              <a:ext uri="{FF2B5EF4-FFF2-40B4-BE49-F238E27FC236}">
                <a16:creationId xmlns:a16="http://schemas.microsoft.com/office/drawing/2014/main" id="{D4761DD1-5C11-0E25-6F1E-67F411982C7E}"/>
              </a:ext>
            </a:extLst>
          </p:cNvPr>
          <p:cNvSpPr>
            <a:spLocks noGrp="1"/>
          </p:cNvSpPr>
          <p:nvPr>
            <p:ph type="title"/>
          </p:nvPr>
        </p:nvSpPr>
        <p:spPr/>
        <p:txBody>
          <a:bodyPr/>
          <a:lstStyle/>
          <a:p>
            <a:r>
              <a:rPr lang="en-US" dirty="0">
                <a:latin typeface="Futura Bk BT"/>
              </a:rPr>
              <a:t>Examples from Real Proposals</a:t>
            </a:r>
          </a:p>
        </p:txBody>
      </p:sp>
      <p:sp>
        <p:nvSpPr>
          <p:cNvPr id="7" name="TextBox 6">
            <a:extLst>
              <a:ext uri="{FF2B5EF4-FFF2-40B4-BE49-F238E27FC236}">
                <a16:creationId xmlns:a16="http://schemas.microsoft.com/office/drawing/2014/main" id="{820EAC5F-5B68-2234-2925-7061BB250DC4}"/>
              </a:ext>
            </a:extLst>
          </p:cNvPr>
          <p:cNvSpPr txBox="1"/>
          <p:nvPr/>
        </p:nvSpPr>
        <p:spPr>
          <a:xfrm>
            <a:off x="421482" y="1430201"/>
            <a:ext cx="29077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31F20"/>
                </a:solidFill>
                <a:effectLst/>
                <a:uLnTx/>
                <a:uFillTx/>
                <a:latin typeface="Calibri" panose="020F0502020204030204"/>
                <a:ea typeface="+mn-ea"/>
                <a:cs typeface="+mn-cs"/>
              </a:rPr>
              <a:t>Certifications and Q&amp;A updates:</a:t>
            </a:r>
          </a:p>
        </p:txBody>
      </p:sp>
      <p:cxnSp>
        <p:nvCxnSpPr>
          <p:cNvPr id="24" name="Straight Connector 23">
            <a:extLst>
              <a:ext uri="{FF2B5EF4-FFF2-40B4-BE49-F238E27FC236}">
                <a16:creationId xmlns:a16="http://schemas.microsoft.com/office/drawing/2014/main" id="{AFA4751A-8716-58EA-0E4D-42BCF19DA6EE}"/>
              </a:ext>
              <a:ext uri="{C183D7F6-B498-43B3-948B-1728B52AA6E4}">
                <adec:decorative xmlns:adec="http://schemas.microsoft.com/office/drawing/2017/decorative" val="1"/>
              </a:ext>
            </a:extLst>
          </p:cNvPr>
          <p:cNvCxnSpPr>
            <a:cxnSpLocks/>
          </p:cNvCxnSpPr>
          <p:nvPr/>
        </p:nvCxnSpPr>
        <p:spPr>
          <a:xfrm>
            <a:off x="3374136" y="1624584"/>
            <a:ext cx="768096" cy="0"/>
          </a:xfrm>
          <a:prstGeom prst="line">
            <a:avLst/>
          </a:prstGeom>
          <a:ln>
            <a:headEnd type="oval" w="med" len="med"/>
            <a:tailEnd type="triangle" w="med" len="med"/>
          </a:ln>
        </p:spPr>
        <p:style>
          <a:lnRef idx="1">
            <a:schemeClr val="dk1"/>
          </a:lnRef>
          <a:fillRef idx="0">
            <a:schemeClr val="dk1"/>
          </a:fillRef>
          <a:effectRef idx="0">
            <a:schemeClr val="dk1"/>
          </a:effectRef>
          <a:fontRef idx="minor">
            <a:schemeClr val="tx1"/>
          </a:fontRef>
        </p:style>
      </p:cxnSp>
      <p:pic>
        <p:nvPicPr>
          <p:cNvPr id="6" name="Content Placeholder 5" descr="Certifications and Q&amp;A updates:&#10;The Government requires that the Offeror submit documentation of current certifications in following:&#10;-ISSO 9001 or greater,&#10;-CMMI Level 3 for Development version 2, and&#10;-CMMI Level 3 for Services version 2">
            <a:extLst>
              <a:ext uri="{FF2B5EF4-FFF2-40B4-BE49-F238E27FC236}">
                <a16:creationId xmlns:a16="http://schemas.microsoft.com/office/drawing/2014/main" id="{5650C85F-7137-B6E1-46D7-B486EA9DA2BB}"/>
              </a:ext>
            </a:extLst>
          </p:cNvPr>
          <p:cNvPicPr>
            <a:picLocks noGrp="1" noChangeAspect="1"/>
          </p:cNvPicPr>
          <p:nvPr>
            <p:ph idx="1"/>
          </p:nvPr>
        </p:nvPicPr>
        <p:blipFill>
          <a:blip r:embed="rId3"/>
          <a:stretch>
            <a:fillRect/>
          </a:stretch>
        </p:blipFill>
        <p:spPr>
          <a:xfrm>
            <a:off x="4381500" y="1399767"/>
            <a:ext cx="7543800" cy="1076325"/>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3CBF2B2C-2B22-0084-C03E-D412D90647CB}"/>
              </a:ext>
            </a:extLst>
          </p:cNvPr>
          <p:cNvSpPr txBox="1"/>
          <p:nvPr/>
        </p:nvSpPr>
        <p:spPr>
          <a:xfrm>
            <a:off x="421482" y="2939647"/>
            <a:ext cx="31992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31F20"/>
                </a:solidFill>
                <a:effectLst/>
                <a:uLnTx/>
                <a:uFillTx/>
                <a:latin typeface="Calibri" panose="020F0502020204030204"/>
                <a:ea typeface="+mn-ea"/>
                <a:cs typeface="+mn-cs"/>
              </a:rPr>
              <a:t>Abnormally large number of keys and/or resumes:</a:t>
            </a:r>
          </a:p>
        </p:txBody>
      </p:sp>
      <p:cxnSp>
        <p:nvCxnSpPr>
          <p:cNvPr id="11" name="Straight Connector 10">
            <a:extLst>
              <a:ext uri="{FF2B5EF4-FFF2-40B4-BE49-F238E27FC236}">
                <a16:creationId xmlns:a16="http://schemas.microsoft.com/office/drawing/2014/main" id="{31D433E5-3B82-766F-79C6-EE35B9B0DD52}"/>
              </a:ext>
              <a:ext uri="{C183D7F6-B498-43B3-948B-1728B52AA6E4}">
                <adec:decorative xmlns:adec="http://schemas.microsoft.com/office/drawing/2017/decorative" val="1"/>
              </a:ext>
            </a:extLst>
          </p:cNvPr>
          <p:cNvCxnSpPr>
            <a:cxnSpLocks/>
          </p:cNvCxnSpPr>
          <p:nvPr/>
        </p:nvCxnSpPr>
        <p:spPr>
          <a:xfrm>
            <a:off x="3374136" y="3081528"/>
            <a:ext cx="768096" cy="0"/>
          </a:xfrm>
          <a:prstGeom prst="line">
            <a:avLst/>
          </a:prstGeom>
          <a:ln>
            <a:headEnd type="oval" w="med" len="med"/>
            <a:tailEnd type="triangle" w="med" len="med"/>
          </a:ln>
        </p:spPr>
        <p:style>
          <a:lnRef idx="1">
            <a:schemeClr val="dk1"/>
          </a:lnRef>
          <a:fillRef idx="0">
            <a:schemeClr val="dk1"/>
          </a:fillRef>
          <a:effectRef idx="0">
            <a:schemeClr val="dk1"/>
          </a:effectRef>
          <a:fontRef idx="minor">
            <a:schemeClr val="tx1"/>
          </a:fontRef>
        </p:style>
      </p:cxnSp>
      <p:pic>
        <p:nvPicPr>
          <p:cNvPr id="8" name="Picture 7" descr="-Description of resource training, skills development and certification approach&#10;Abnormally large number of keys and/or resumes:&#10;-Description of management and status approaches&#10;-Resumes and letters of commitment are required for all proposed staff. Resumes should be limited to three pages and must include the proposed labor category for the individual.">
            <a:extLst>
              <a:ext uri="{FF2B5EF4-FFF2-40B4-BE49-F238E27FC236}">
                <a16:creationId xmlns:a16="http://schemas.microsoft.com/office/drawing/2014/main" id="{9FB631E2-5794-0ED5-5E11-2E8D9A5B7265}"/>
              </a:ext>
            </a:extLst>
          </p:cNvPr>
          <p:cNvPicPr>
            <a:picLocks noChangeAspect="1"/>
          </p:cNvPicPr>
          <p:nvPr/>
        </p:nvPicPr>
        <p:blipFill>
          <a:blip r:embed="rId4"/>
          <a:stretch>
            <a:fillRect/>
          </a:stretch>
        </p:blipFill>
        <p:spPr>
          <a:xfrm>
            <a:off x="4381500" y="2794499"/>
            <a:ext cx="6858000" cy="950595"/>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02712E8C-21F4-B092-075A-BF7AD8CBC839}"/>
              </a:ext>
            </a:extLst>
          </p:cNvPr>
          <p:cNvSpPr txBox="1"/>
          <p:nvPr/>
        </p:nvSpPr>
        <p:spPr>
          <a:xfrm>
            <a:off x="421482" y="4053511"/>
            <a:ext cx="31992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31F20"/>
                </a:solidFill>
                <a:effectLst/>
                <a:uLnTx/>
                <a:uFillTx/>
                <a:latin typeface="Calibri" panose="020F0502020204030204"/>
                <a:ea typeface="+mn-ea"/>
                <a:cs typeface="+mn-cs"/>
              </a:rPr>
              <a:t>Double counting certain eval criteria</a:t>
            </a:r>
          </a:p>
        </p:txBody>
      </p:sp>
      <p:cxnSp>
        <p:nvCxnSpPr>
          <p:cNvPr id="23" name="Straight Connector 22">
            <a:extLst>
              <a:ext uri="{FF2B5EF4-FFF2-40B4-BE49-F238E27FC236}">
                <a16:creationId xmlns:a16="http://schemas.microsoft.com/office/drawing/2014/main" id="{56642648-49E0-868E-1282-858BF98A3842}"/>
              </a:ext>
              <a:ext uri="{C183D7F6-B498-43B3-948B-1728B52AA6E4}">
                <adec:decorative xmlns:adec="http://schemas.microsoft.com/office/drawing/2017/decorative" val="1"/>
              </a:ext>
            </a:extLst>
          </p:cNvPr>
          <p:cNvCxnSpPr>
            <a:cxnSpLocks/>
          </p:cNvCxnSpPr>
          <p:nvPr/>
        </p:nvCxnSpPr>
        <p:spPr>
          <a:xfrm>
            <a:off x="3374136" y="4248912"/>
            <a:ext cx="768096" cy="0"/>
          </a:xfrm>
          <a:prstGeom prst="line">
            <a:avLst/>
          </a:prstGeom>
          <a:ln>
            <a:headEnd type="oval" w="med" len="med"/>
            <a:tailEnd type="triangle" w="med" len="med"/>
          </a:ln>
        </p:spPr>
        <p:style>
          <a:lnRef idx="1">
            <a:schemeClr val="dk1"/>
          </a:lnRef>
          <a:fillRef idx="0">
            <a:schemeClr val="dk1"/>
          </a:fillRef>
          <a:effectRef idx="0">
            <a:schemeClr val="dk1"/>
          </a:effectRef>
          <a:fontRef idx="minor">
            <a:schemeClr val="tx1"/>
          </a:fontRef>
        </p:style>
      </p:cxnSp>
      <p:pic>
        <p:nvPicPr>
          <p:cNvPr id="26" name="Picture 25" descr="Double counting certain eval criteria.&#10;Phase 1 Factor 1- Corporate Experience Questionnaire&#10;Phase 1 Factor 2- Oral Presentation&#10;Phase 2 Factor 3- Technical Difficulties&#10;Phase 2 Factor 4- Past Performance&#10;Phase 2  Factor 5- Price&#10;">
            <a:extLst>
              <a:ext uri="{FF2B5EF4-FFF2-40B4-BE49-F238E27FC236}">
                <a16:creationId xmlns:a16="http://schemas.microsoft.com/office/drawing/2014/main" id="{01468179-F574-ECF8-5263-4EA881F33B9D}"/>
              </a:ext>
            </a:extLst>
          </p:cNvPr>
          <p:cNvPicPr>
            <a:picLocks noChangeAspect="1"/>
          </p:cNvPicPr>
          <p:nvPr/>
        </p:nvPicPr>
        <p:blipFill>
          <a:blip r:embed="rId5"/>
          <a:stretch>
            <a:fillRect/>
          </a:stretch>
        </p:blipFill>
        <p:spPr>
          <a:xfrm>
            <a:off x="4381500" y="4047549"/>
            <a:ext cx="3381572" cy="18718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3950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EC5890-1743-48DF-9623-C0156CEF28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
        <p:nvSpPr>
          <p:cNvPr id="2" name="Title 1">
            <a:extLst>
              <a:ext uri="{FF2B5EF4-FFF2-40B4-BE49-F238E27FC236}">
                <a16:creationId xmlns:a16="http://schemas.microsoft.com/office/drawing/2014/main" id="{63961157-6410-0CD0-2D51-CB29DB2B6B02}"/>
              </a:ext>
            </a:extLst>
          </p:cNvPr>
          <p:cNvSpPr>
            <a:spLocks noGrp="1"/>
          </p:cNvSpPr>
          <p:nvPr>
            <p:ph type="title"/>
          </p:nvPr>
        </p:nvSpPr>
        <p:spPr/>
        <p:txBody>
          <a:bodyPr/>
          <a:lstStyle/>
          <a:p>
            <a:r>
              <a:rPr lang="en-US" dirty="0"/>
              <a:t>Section L (Instructions): Suggestions</a:t>
            </a:r>
          </a:p>
        </p:txBody>
      </p:sp>
      <p:sp>
        <p:nvSpPr>
          <p:cNvPr id="5" name="Content Placeholder 4">
            <a:extLst>
              <a:ext uri="{FF2B5EF4-FFF2-40B4-BE49-F238E27FC236}">
                <a16:creationId xmlns:a16="http://schemas.microsoft.com/office/drawing/2014/main" id="{789D091C-49F3-7DE1-501D-076A1CC93241}"/>
              </a:ext>
            </a:extLst>
          </p:cNvPr>
          <p:cNvSpPr>
            <a:spLocks noGrp="1"/>
          </p:cNvSpPr>
          <p:nvPr>
            <p:ph idx="1"/>
          </p:nvPr>
        </p:nvSpPr>
        <p:spPr>
          <a:xfrm>
            <a:off x="597159" y="1240971"/>
            <a:ext cx="10756641" cy="5161612"/>
          </a:xfrm>
        </p:spPr>
        <p:txBody>
          <a:bodyPr>
            <a:normAutofit fontScale="92500" lnSpcReduction="20000"/>
          </a:bodyPr>
          <a:lstStyle/>
          <a:p>
            <a:pPr marL="914400" lvl="1" indent="-350519">
              <a:lnSpc>
                <a:spcPct val="110000"/>
              </a:lnSpc>
              <a:spcBef>
                <a:spcPts val="1200"/>
              </a:spcBef>
              <a:spcAft>
                <a:spcPts val="1200"/>
              </a:spcAft>
              <a:buSzPts val="1920"/>
              <a:buFont typeface="Courier New" panose="02070309020205020404" pitchFamily="49" charset="0"/>
              <a:buChar char="o"/>
            </a:pPr>
            <a:r>
              <a:rPr lang="en-US" dirty="0">
                <a:solidFill>
                  <a:schemeClr val="tx1"/>
                </a:solidFill>
                <a:latin typeface="Calibri"/>
                <a:cs typeface="Calibri"/>
                <a:sym typeface="Calibri"/>
              </a:rPr>
              <a:t>Procurements can attract quality bidders without </a:t>
            </a:r>
            <a:r>
              <a:rPr lang="en-US" dirty="0"/>
              <a:t>over prescribing requirements</a:t>
            </a:r>
            <a:r>
              <a:rPr lang="en-US" dirty="0">
                <a:solidFill>
                  <a:schemeClr val="tx1"/>
                </a:solidFill>
                <a:latin typeface="Calibri"/>
                <a:cs typeface="Calibri"/>
                <a:sym typeface="Calibri"/>
              </a:rPr>
              <a:t>. </a:t>
            </a:r>
            <a:r>
              <a:rPr lang="en-US" b="1" dirty="0">
                <a:solidFill>
                  <a:schemeClr val="tx1"/>
                </a:solidFill>
                <a:latin typeface="Calibri"/>
                <a:cs typeface="Calibri"/>
                <a:sym typeface="Calibri"/>
              </a:rPr>
              <a:t>Ensure </a:t>
            </a:r>
            <a:r>
              <a:rPr lang="en-US" b="1" dirty="0"/>
              <a:t>that m</a:t>
            </a:r>
            <a:r>
              <a:rPr lang="en-US" b="1" dirty="0">
                <a:solidFill>
                  <a:schemeClr val="tx1"/>
                </a:solidFill>
                <a:latin typeface="Calibri"/>
                <a:cs typeface="Calibri"/>
                <a:sym typeface="Calibri"/>
              </a:rPr>
              <a:t>ajor elements of Section L align with the evaluation criteria </a:t>
            </a:r>
            <a:r>
              <a:rPr lang="en-US" dirty="0">
                <a:solidFill>
                  <a:schemeClr val="tx1"/>
                </a:solidFill>
                <a:latin typeface="Calibri"/>
                <a:cs typeface="Calibri"/>
                <a:sym typeface="Calibri"/>
              </a:rPr>
              <a:t>and are a realistic assessment of the scope, value, and complexity of the work. </a:t>
            </a:r>
          </a:p>
          <a:p>
            <a:pPr marL="914400" lvl="1" indent="-350519">
              <a:lnSpc>
                <a:spcPct val="110000"/>
              </a:lnSpc>
              <a:spcBef>
                <a:spcPts val="1200"/>
              </a:spcBef>
              <a:spcAft>
                <a:spcPts val="1200"/>
              </a:spcAft>
              <a:buSzPts val="1920"/>
              <a:buFont typeface="Courier New" panose="02070309020205020404" pitchFamily="49" charset="0"/>
              <a:buChar char="o"/>
            </a:pPr>
            <a:r>
              <a:rPr lang="en-US" b="1" dirty="0">
                <a:solidFill>
                  <a:schemeClr val="tx1"/>
                </a:solidFill>
                <a:latin typeface="Calibri"/>
                <a:cs typeface="Calibri"/>
                <a:sym typeface="Calibri"/>
              </a:rPr>
              <a:t>Share Section L with industry in the draft RFP prior to final RFP release</a:t>
            </a:r>
            <a:r>
              <a:rPr lang="en-US" dirty="0">
                <a:solidFill>
                  <a:schemeClr val="tx1"/>
                </a:solidFill>
                <a:latin typeface="Calibri"/>
                <a:cs typeface="Calibri"/>
                <a:sym typeface="Calibri"/>
              </a:rPr>
              <a:t>. This assists companies with teaming, pricing, and solution strategy. It also </a:t>
            </a:r>
            <a:r>
              <a:rPr lang="en-US" dirty="0"/>
              <a:t>provides </a:t>
            </a:r>
            <a:r>
              <a:rPr lang="en-US" dirty="0">
                <a:solidFill>
                  <a:schemeClr val="tx1"/>
                </a:solidFill>
                <a:latin typeface="Calibri"/>
                <a:cs typeface="Calibri"/>
                <a:sym typeface="Calibri"/>
              </a:rPr>
              <a:t>an opportunity to share feedback related to alignment or perceived inconsistencies </a:t>
            </a:r>
            <a:r>
              <a:rPr lang="en-US" dirty="0"/>
              <a:t>between sections</a:t>
            </a:r>
            <a:r>
              <a:rPr lang="en-US" dirty="0">
                <a:solidFill>
                  <a:schemeClr val="tx1"/>
                </a:solidFill>
                <a:latin typeface="Calibri"/>
                <a:cs typeface="Calibri"/>
                <a:sym typeface="Calibri"/>
              </a:rPr>
              <a:t>; ultimately resulting in Gov’t receiving higher quality proposals. </a:t>
            </a:r>
          </a:p>
          <a:p>
            <a:pPr marL="914400" lvl="1" indent="-350519">
              <a:lnSpc>
                <a:spcPct val="110000"/>
              </a:lnSpc>
              <a:spcBef>
                <a:spcPts val="1200"/>
              </a:spcBef>
              <a:spcAft>
                <a:spcPts val="1200"/>
              </a:spcAft>
              <a:buSzPts val="1920"/>
              <a:buFont typeface="Courier New" panose="02070309020205020404" pitchFamily="49" charset="0"/>
              <a:buChar char="o"/>
            </a:pPr>
            <a:r>
              <a:rPr lang="en-US" b="1" dirty="0">
                <a:solidFill>
                  <a:schemeClr val="tx1"/>
                </a:solidFill>
                <a:latin typeface="Calibri"/>
                <a:cs typeface="Calibri"/>
                <a:sym typeface="Calibri"/>
              </a:rPr>
              <a:t>Vehicle and size/socioeconomic status is critical to teaming and preparation</a:t>
            </a:r>
            <a:r>
              <a:rPr lang="en-US" dirty="0">
                <a:solidFill>
                  <a:schemeClr val="tx1"/>
                </a:solidFill>
                <a:latin typeface="Calibri"/>
                <a:cs typeface="Calibri"/>
                <a:sym typeface="Calibri"/>
              </a:rPr>
              <a:t>. Identify this early, share it, and limit changes. If changes are needed, provide extra time for companies to pivot.</a:t>
            </a:r>
          </a:p>
          <a:p>
            <a:pPr marL="914400" lvl="1" indent="-350519">
              <a:lnSpc>
                <a:spcPct val="110000"/>
              </a:lnSpc>
              <a:spcBef>
                <a:spcPts val="1200"/>
              </a:spcBef>
              <a:spcAft>
                <a:spcPts val="1200"/>
              </a:spcAft>
              <a:buSzPts val="1920"/>
              <a:buFont typeface="Courier New" panose="02070309020205020404" pitchFamily="49" charset="0"/>
              <a:buChar char="o"/>
            </a:pPr>
            <a:r>
              <a:rPr lang="en-US" dirty="0">
                <a:solidFill>
                  <a:schemeClr val="tx1"/>
                </a:solidFill>
                <a:latin typeface="Calibri"/>
                <a:cs typeface="Calibri"/>
                <a:sym typeface="Calibri"/>
              </a:rPr>
              <a:t>Understand that your potential Offerors will react and make decisions based upon the signals, whether intended or unintended, you send to industry.</a:t>
            </a:r>
          </a:p>
        </p:txBody>
      </p:sp>
    </p:spTree>
    <p:extLst>
      <p:ext uri="{BB962C8B-B14F-4D97-AF65-F5344CB8AC3E}">
        <p14:creationId xmlns:p14="http://schemas.microsoft.com/office/powerpoint/2010/main" val="168066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EC5890-1743-48DF-9623-C0156CEF28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
        <p:nvSpPr>
          <p:cNvPr id="2" name="Title 1">
            <a:extLst>
              <a:ext uri="{FF2B5EF4-FFF2-40B4-BE49-F238E27FC236}">
                <a16:creationId xmlns:a16="http://schemas.microsoft.com/office/drawing/2014/main" id="{05762018-371E-C980-8ED6-D7EFFF3F9C8E}"/>
              </a:ext>
            </a:extLst>
          </p:cNvPr>
          <p:cNvSpPr>
            <a:spLocks noGrp="1"/>
          </p:cNvSpPr>
          <p:nvPr>
            <p:ph type="title"/>
          </p:nvPr>
        </p:nvSpPr>
        <p:spPr>
          <a:xfrm>
            <a:off x="838200" y="-993441"/>
            <a:ext cx="10515600" cy="993441"/>
          </a:xfrm>
        </p:spPr>
        <p:txBody>
          <a:bodyPr spcFirstLastPara="1" vert="horz" wrap="square" lIns="91425" tIns="45700" rIns="91425" bIns="45700" rtlCol="0" anchor="b" anchorCtr="0">
            <a:normAutofit/>
          </a:bodyPr>
          <a:lstStyle/>
          <a:p>
            <a:r>
              <a:rPr lang="en-US" dirty="0"/>
              <a:t>5 Minute Break</a:t>
            </a:r>
          </a:p>
        </p:txBody>
      </p:sp>
      <p:sp>
        <p:nvSpPr>
          <p:cNvPr id="5" name="Content Placeholder 4">
            <a:extLst>
              <a:ext uri="{FF2B5EF4-FFF2-40B4-BE49-F238E27FC236}">
                <a16:creationId xmlns:a16="http://schemas.microsoft.com/office/drawing/2014/main" id="{789D091C-49F3-7DE1-501D-076A1CC93241}"/>
              </a:ext>
            </a:extLst>
          </p:cNvPr>
          <p:cNvSpPr>
            <a:spLocks noGrp="1"/>
          </p:cNvSpPr>
          <p:nvPr>
            <p:ph idx="1"/>
          </p:nvPr>
        </p:nvSpPr>
        <p:spPr>
          <a:xfrm>
            <a:off x="717679" y="373705"/>
            <a:ext cx="10756641" cy="5716010"/>
          </a:xfrm>
        </p:spPr>
        <p:txBody>
          <a:bodyPr>
            <a:normAutofit/>
          </a:bodyPr>
          <a:lstStyle/>
          <a:p>
            <a:pPr marL="563881" lvl="1" indent="0" algn="ctr">
              <a:spcBef>
                <a:spcPts val="0"/>
              </a:spcBef>
              <a:buSzPts val="1920"/>
              <a:buNone/>
            </a:pPr>
            <a:endParaRPr lang="en-US" sz="8000" b="1" dirty="0"/>
          </a:p>
          <a:p>
            <a:pPr marL="563881" lvl="1" indent="0" algn="ctr">
              <a:spcBef>
                <a:spcPts val="0"/>
              </a:spcBef>
              <a:buSzPts val="1920"/>
              <a:buNone/>
            </a:pPr>
            <a:r>
              <a:rPr lang="en-US" sz="8000" b="1" dirty="0">
                <a:solidFill>
                  <a:schemeClr val="accent1"/>
                </a:solidFill>
              </a:rPr>
              <a:t>5 MINUTE</a:t>
            </a:r>
          </a:p>
          <a:p>
            <a:pPr marL="563881" lvl="1" indent="0" algn="ctr">
              <a:spcBef>
                <a:spcPts val="0"/>
              </a:spcBef>
              <a:buSzPts val="1920"/>
              <a:buNone/>
            </a:pPr>
            <a:r>
              <a:rPr lang="en-US" sz="8000" b="1" dirty="0">
                <a:solidFill>
                  <a:schemeClr val="accent1"/>
                </a:solidFill>
                <a:latin typeface="Calibri"/>
                <a:cs typeface="Calibri"/>
                <a:sym typeface="Calibri"/>
              </a:rPr>
              <a:t>BREAK</a:t>
            </a:r>
          </a:p>
        </p:txBody>
      </p:sp>
    </p:spTree>
    <p:extLst>
      <p:ext uri="{BB962C8B-B14F-4D97-AF65-F5344CB8AC3E}">
        <p14:creationId xmlns:p14="http://schemas.microsoft.com/office/powerpoint/2010/main" val="1221049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40B8-E35F-4332-9DF2-EE377BB3C524}"/>
              </a:ext>
            </a:extLst>
          </p:cNvPr>
          <p:cNvSpPr>
            <a:spLocks noGrp="1"/>
          </p:cNvSpPr>
          <p:nvPr>
            <p:ph type="title"/>
          </p:nvPr>
        </p:nvSpPr>
        <p:spPr>
          <a:xfrm>
            <a:off x="644330" y="100820"/>
            <a:ext cx="10515600" cy="993441"/>
          </a:xfrm>
        </p:spPr>
        <p:txBody>
          <a:bodyPr>
            <a:noAutofit/>
          </a:bodyPr>
          <a:lstStyle/>
          <a:p>
            <a:r>
              <a:rPr kumimoji="0" lang="en-US" sz="2800" b="1" i="0" u="none" strike="noStrike" kern="1200" cap="none" spc="0" normalizeH="0" baseline="0" noProof="0" dirty="0">
                <a:ln>
                  <a:noFill/>
                </a:ln>
                <a:solidFill>
                  <a:srgbClr val="0070C0"/>
                </a:solidFill>
                <a:effectLst/>
                <a:uLnTx/>
                <a:uFillTx/>
                <a:latin typeface="Futura Bk BT" panose="020B0502020204020303"/>
                <a:ea typeface="Microsoft GothicNeo" panose="020B0503020000020004" pitchFamily="34" charset="-127"/>
                <a:cs typeface="Microsoft GothicNeo" panose="020B0503020000020004" pitchFamily="34" charset="-127"/>
              </a:rPr>
              <a:t>Section C: Description/Specifications/Statement of Work </a:t>
            </a:r>
            <a:br>
              <a:rPr kumimoji="0" lang="en-US" sz="2800" b="1" i="0" u="none" strike="noStrike" kern="1200" cap="none" spc="0" normalizeH="0" baseline="0" noProof="0" dirty="0">
                <a:ln>
                  <a:noFill/>
                </a:ln>
                <a:solidFill>
                  <a:srgbClr val="0070C0"/>
                </a:solidFill>
                <a:effectLst/>
                <a:uLnTx/>
                <a:uFillTx/>
                <a:latin typeface="Futura Bk BT" panose="020B0502020204020303"/>
                <a:ea typeface="Microsoft GothicNeo" panose="020B0503020000020004" pitchFamily="34" charset="-127"/>
                <a:cs typeface="Microsoft GothicNeo" panose="020B0503020000020004" pitchFamily="34" charset="-127"/>
              </a:rPr>
            </a:br>
            <a:r>
              <a:rPr lang="en-US" sz="2000" dirty="0"/>
              <a:t>Differences between SOW, PWS, and SOO</a:t>
            </a:r>
            <a:endParaRPr lang="en-US" sz="2800" dirty="0"/>
          </a:p>
        </p:txBody>
      </p:sp>
      <p:graphicFrame>
        <p:nvGraphicFramePr>
          <p:cNvPr id="3" name="Table 4" descr="SOO-Collaborative&#10;Pro: Encourages innovation &#10;Con: Lack of clarity&#10;Response&#10;PWS- Outcome-Based&#10;Pro: Flexibility &amp; Efficiency&#10;Con: Balancing Performance &amp; Cost&#10;SOW-Prescriptive&#10;Pro: Clarity &amp; Reduced Risk&#10;Con: Limited Flexibility&#10;Specificity of the Tasks">
            <a:extLst>
              <a:ext uri="{FF2B5EF4-FFF2-40B4-BE49-F238E27FC236}">
                <a16:creationId xmlns:a16="http://schemas.microsoft.com/office/drawing/2014/main" id="{50A9E576-5D17-49B1-9106-BA21FA985EB3}"/>
              </a:ext>
            </a:extLst>
          </p:cNvPr>
          <p:cNvGraphicFramePr>
            <a:graphicFrameLocks noGrp="1"/>
          </p:cNvGraphicFramePr>
          <p:nvPr>
            <p:extLst>
              <p:ext uri="{D42A27DB-BD31-4B8C-83A1-F6EECF244321}">
                <p14:modId xmlns:p14="http://schemas.microsoft.com/office/powerpoint/2010/main" val="1864206399"/>
              </p:ext>
            </p:extLst>
          </p:nvPr>
        </p:nvGraphicFramePr>
        <p:xfrm>
          <a:off x="2004081" y="1407922"/>
          <a:ext cx="8128000" cy="3892762"/>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631961733"/>
                    </a:ext>
                  </a:extLst>
                </a:gridCol>
                <a:gridCol w="4064000">
                  <a:extLst>
                    <a:ext uri="{9D8B030D-6E8A-4147-A177-3AD203B41FA5}">
                      <a16:colId xmlns:a16="http://schemas.microsoft.com/office/drawing/2014/main" val="1617346777"/>
                    </a:ext>
                  </a:extLst>
                </a:gridCol>
              </a:tblGrid>
              <a:tr h="1946381">
                <a:tc>
                  <a:txBody>
                    <a:bodyPr/>
                    <a:lstStyle/>
                    <a:p>
                      <a:endParaRPr lang="en-US" dirty="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438345294"/>
                  </a:ext>
                </a:extLst>
              </a:tr>
              <a:tr h="1946381">
                <a:tc>
                  <a:txBody>
                    <a:bodyPr/>
                    <a:lstStyle/>
                    <a:p>
                      <a:endParaRPr lang="en-US" dirty="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879922"/>
                  </a:ext>
                </a:extLst>
              </a:tr>
            </a:tbl>
          </a:graphicData>
        </a:graphic>
      </p:graphicFrame>
      <p:sp>
        <p:nvSpPr>
          <p:cNvPr id="5" name="TextBox 4">
            <a:extLst>
              <a:ext uri="{FF2B5EF4-FFF2-40B4-BE49-F238E27FC236}">
                <a16:creationId xmlns:a16="http://schemas.microsoft.com/office/drawing/2014/main" id="{C90F7EFA-5632-4D20-974B-24258EA3BB67}"/>
              </a:ext>
            </a:extLst>
          </p:cNvPr>
          <p:cNvSpPr txBox="1"/>
          <p:nvPr/>
        </p:nvSpPr>
        <p:spPr bwMode="gray">
          <a:xfrm>
            <a:off x="1461563" y="1094261"/>
            <a:ext cx="291747" cy="169277"/>
          </a:xfrm>
          <a:prstGeom prst="rect">
            <a:avLst/>
          </a:prstGeom>
          <a:noFill/>
        </p:spPr>
        <p:txBody>
          <a:bodyPr vert="horz" wrap="none" lIns="0" tIns="0" rIns="0" bIns="0" rtlCol="0">
            <a:spAutoFit/>
          </a:bodyPr>
          <a:lstStyle/>
          <a:p>
            <a:pPr algn="l">
              <a:spcBef>
                <a:spcPts val="600"/>
              </a:spcBef>
            </a:pPr>
            <a:r>
              <a:rPr lang="en-US" sz="1100" i="1" dirty="0">
                <a:latin typeface="+mj-lt"/>
                <a:ea typeface="+mj-ea"/>
                <a:cs typeface="+mj-cs"/>
              </a:rPr>
              <a:t>High</a:t>
            </a:r>
          </a:p>
        </p:txBody>
      </p:sp>
      <p:sp>
        <p:nvSpPr>
          <p:cNvPr id="10" name="TextBox 9">
            <a:extLst>
              <a:ext uri="{FF2B5EF4-FFF2-40B4-BE49-F238E27FC236}">
                <a16:creationId xmlns:a16="http://schemas.microsoft.com/office/drawing/2014/main" id="{64CE5383-C3B9-40B6-9AFE-8AB3F051D750}"/>
              </a:ext>
            </a:extLst>
          </p:cNvPr>
          <p:cNvSpPr txBox="1"/>
          <p:nvPr/>
        </p:nvSpPr>
        <p:spPr bwMode="gray">
          <a:xfrm>
            <a:off x="1210790" y="2846451"/>
            <a:ext cx="793291" cy="430887"/>
          </a:xfrm>
          <a:prstGeom prst="rect">
            <a:avLst/>
          </a:prstGeom>
          <a:solidFill>
            <a:schemeClr val="bg1"/>
          </a:solidFill>
        </p:spPr>
        <p:txBody>
          <a:bodyPr vert="horz" wrap="square" lIns="0" tIns="0" rIns="0" bIns="0" rtlCol="0">
            <a:spAutoFit/>
          </a:bodyPr>
          <a:lstStyle/>
          <a:p>
            <a:pPr algn="ctr">
              <a:spcBef>
                <a:spcPts val="600"/>
              </a:spcBef>
            </a:pPr>
            <a:r>
              <a:rPr lang="en-US" sz="1400" dirty="0">
                <a:solidFill>
                  <a:srgbClr val="2076BB"/>
                </a:solidFill>
                <a:latin typeface="+mj-lt"/>
                <a:ea typeface="+mj-ea"/>
                <a:cs typeface="+mj-cs"/>
              </a:rPr>
              <a:t>Contractor Input</a:t>
            </a:r>
            <a:endParaRPr lang="en-US" sz="1400" b="1" dirty="0">
              <a:solidFill>
                <a:srgbClr val="2076BB"/>
              </a:solidFill>
              <a:latin typeface="+mj-lt"/>
              <a:ea typeface="+mj-ea"/>
              <a:cs typeface="+mj-cs"/>
            </a:endParaRPr>
          </a:p>
        </p:txBody>
      </p:sp>
      <p:cxnSp>
        <p:nvCxnSpPr>
          <p:cNvPr id="7" name="Straight Arrow Connector 6">
            <a:extLst>
              <a:ext uri="{FF2B5EF4-FFF2-40B4-BE49-F238E27FC236}">
                <a16:creationId xmlns:a16="http://schemas.microsoft.com/office/drawing/2014/main" id="{C4F593E3-AAF3-47A1-9933-F87777077EC1}"/>
              </a:ext>
              <a:ext uri="{C183D7F6-B498-43B3-948B-1728B52AA6E4}">
                <adec:decorative xmlns:adec="http://schemas.microsoft.com/office/drawing/2017/decorative" val="1"/>
              </a:ext>
            </a:extLst>
          </p:cNvPr>
          <p:cNvCxnSpPr>
            <a:cxnSpLocks/>
          </p:cNvCxnSpPr>
          <p:nvPr/>
        </p:nvCxnSpPr>
        <p:spPr bwMode="gray">
          <a:xfrm flipV="1">
            <a:off x="1607436" y="1360573"/>
            <a:ext cx="0" cy="3655567"/>
          </a:xfrm>
          <a:prstGeom prst="straightConnector1">
            <a:avLst/>
          </a:prstGeom>
          <a:ln w="19050" cap="rnd">
            <a:solidFill>
              <a:schemeClr val="tx2"/>
            </a:solidFill>
            <a:roun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5F248EB-BA9E-4F3A-9014-714C247B6A40}"/>
              </a:ext>
            </a:extLst>
          </p:cNvPr>
          <p:cNvSpPr txBox="1"/>
          <p:nvPr/>
        </p:nvSpPr>
        <p:spPr bwMode="gray">
          <a:xfrm>
            <a:off x="1477593" y="5300684"/>
            <a:ext cx="259686" cy="169277"/>
          </a:xfrm>
          <a:prstGeom prst="rect">
            <a:avLst/>
          </a:prstGeom>
          <a:noFill/>
        </p:spPr>
        <p:txBody>
          <a:bodyPr vert="horz" wrap="none" lIns="0" tIns="0" rIns="0" bIns="0" rtlCol="0">
            <a:spAutoFit/>
          </a:bodyPr>
          <a:lstStyle/>
          <a:p>
            <a:pPr algn="l">
              <a:spcBef>
                <a:spcPts val="600"/>
              </a:spcBef>
            </a:pPr>
            <a:r>
              <a:rPr lang="en-US" sz="1100" i="1" dirty="0">
                <a:latin typeface="+mj-lt"/>
                <a:ea typeface="+mj-ea"/>
                <a:cs typeface="+mj-cs"/>
              </a:rPr>
              <a:t>Low</a:t>
            </a:r>
          </a:p>
        </p:txBody>
      </p:sp>
      <p:cxnSp>
        <p:nvCxnSpPr>
          <p:cNvPr id="8" name="Straight Arrow Connector 7">
            <a:extLst>
              <a:ext uri="{FF2B5EF4-FFF2-40B4-BE49-F238E27FC236}">
                <a16:creationId xmlns:a16="http://schemas.microsoft.com/office/drawing/2014/main" id="{92B50CE6-62FA-4495-BBC3-1B312FCFF52F}"/>
              </a:ext>
              <a:ext uri="{C183D7F6-B498-43B3-948B-1728B52AA6E4}">
                <adec:decorative xmlns:adec="http://schemas.microsoft.com/office/drawing/2017/decorative" val="1"/>
              </a:ext>
            </a:extLst>
          </p:cNvPr>
          <p:cNvCxnSpPr>
            <a:cxnSpLocks/>
          </p:cNvCxnSpPr>
          <p:nvPr/>
        </p:nvCxnSpPr>
        <p:spPr bwMode="gray">
          <a:xfrm>
            <a:off x="2032000" y="5384396"/>
            <a:ext cx="7740261" cy="0"/>
          </a:xfrm>
          <a:prstGeom prst="straightConnector1">
            <a:avLst/>
          </a:prstGeom>
          <a:ln w="19050" cap="rnd">
            <a:solidFill>
              <a:schemeClr val="tx2"/>
            </a:solidFill>
            <a:roun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70DC560-AC96-444B-9475-38950BA92F7F}"/>
              </a:ext>
            </a:extLst>
          </p:cNvPr>
          <p:cNvSpPr txBox="1"/>
          <p:nvPr/>
        </p:nvSpPr>
        <p:spPr bwMode="gray">
          <a:xfrm>
            <a:off x="5433871" y="5161861"/>
            <a:ext cx="1324256" cy="430887"/>
          </a:xfrm>
          <a:prstGeom prst="rect">
            <a:avLst/>
          </a:prstGeom>
          <a:solidFill>
            <a:schemeClr val="bg1"/>
          </a:solidFill>
        </p:spPr>
        <p:txBody>
          <a:bodyPr vert="horz" wrap="square" lIns="0" tIns="0" rIns="0" bIns="0" rtlCol="0">
            <a:spAutoFit/>
          </a:bodyPr>
          <a:lstStyle/>
          <a:p>
            <a:pPr algn="ctr">
              <a:spcBef>
                <a:spcPts val="600"/>
              </a:spcBef>
            </a:pPr>
            <a:r>
              <a:rPr lang="en-US" sz="1400" dirty="0">
                <a:solidFill>
                  <a:srgbClr val="2076BB"/>
                </a:solidFill>
                <a:latin typeface="+mj-lt"/>
                <a:ea typeface="+mj-ea"/>
                <a:cs typeface="+mj-cs"/>
              </a:rPr>
              <a:t>Specificity of the Tasks</a:t>
            </a:r>
            <a:endParaRPr lang="en-US" sz="1400" b="1" dirty="0">
              <a:solidFill>
                <a:srgbClr val="2076BB"/>
              </a:solidFill>
              <a:latin typeface="+mj-lt"/>
              <a:ea typeface="+mj-ea"/>
              <a:cs typeface="+mj-cs"/>
            </a:endParaRPr>
          </a:p>
        </p:txBody>
      </p:sp>
      <p:sp>
        <p:nvSpPr>
          <p:cNvPr id="4" name="TextBox 3">
            <a:extLst>
              <a:ext uri="{FF2B5EF4-FFF2-40B4-BE49-F238E27FC236}">
                <a16:creationId xmlns:a16="http://schemas.microsoft.com/office/drawing/2014/main" id="{1938C808-AF76-4E61-AA5A-EA77FC1C0494}"/>
              </a:ext>
            </a:extLst>
          </p:cNvPr>
          <p:cNvSpPr txBox="1"/>
          <p:nvPr/>
        </p:nvSpPr>
        <p:spPr bwMode="gray">
          <a:xfrm>
            <a:off x="9893134" y="5300684"/>
            <a:ext cx="291747" cy="169277"/>
          </a:xfrm>
          <a:prstGeom prst="rect">
            <a:avLst/>
          </a:prstGeom>
          <a:noFill/>
        </p:spPr>
        <p:txBody>
          <a:bodyPr vert="horz" wrap="none" lIns="0" tIns="0" rIns="0" bIns="0" rtlCol="0">
            <a:spAutoFit/>
          </a:bodyPr>
          <a:lstStyle/>
          <a:p>
            <a:pPr algn="l">
              <a:spcBef>
                <a:spcPts val="600"/>
              </a:spcBef>
            </a:pPr>
            <a:r>
              <a:rPr lang="en-US" sz="1100" i="1" dirty="0">
                <a:latin typeface="+mj-lt"/>
                <a:ea typeface="+mj-ea"/>
                <a:cs typeface="+mj-cs"/>
              </a:rPr>
              <a:t>High</a:t>
            </a:r>
          </a:p>
        </p:txBody>
      </p:sp>
      <p:sp>
        <p:nvSpPr>
          <p:cNvPr id="14" name="TextBox 13">
            <a:extLst>
              <a:ext uri="{FF2B5EF4-FFF2-40B4-BE49-F238E27FC236}">
                <a16:creationId xmlns:a16="http://schemas.microsoft.com/office/drawing/2014/main" id="{BF4725A6-4D66-E279-14A1-B0C694D43A89}"/>
              </a:ext>
            </a:extLst>
          </p:cNvPr>
          <p:cNvSpPr txBox="1"/>
          <p:nvPr/>
        </p:nvSpPr>
        <p:spPr>
          <a:xfrm>
            <a:off x="2848081" y="1348852"/>
            <a:ext cx="894483" cy="523220"/>
          </a:xfrm>
          <a:prstGeom prst="rect">
            <a:avLst/>
          </a:prstGeom>
          <a:noFill/>
        </p:spPr>
        <p:txBody>
          <a:bodyPr wrap="square" rtlCol="0">
            <a:spAutoFit/>
          </a:bodyPr>
          <a:lstStyle/>
          <a:p>
            <a:pPr algn="ctr"/>
            <a:r>
              <a:rPr lang="en-US" sz="2800" b="1" dirty="0">
                <a:solidFill>
                  <a:srgbClr val="2076BB"/>
                </a:solidFill>
              </a:rPr>
              <a:t>SOO</a:t>
            </a:r>
          </a:p>
        </p:txBody>
      </p:sp>
      <p:sp>
        <p:nvSpPr>
          <p:cNvPr id="28" name="TextBox 27">
            <a:extLst>
              <a:ext uri="{FF2B5EF4-FFF2-40B4-BE49-F238E27FC236}">
                <a16:creationId xmlns:a16="http://schemas.microsoft.com/office/drawing/2014/main" id="{596B44B6-F878-DD8D-EB6E-27D234942F57}"/>
              </a:ext>
            </a:extLst>
          </p:cNvPr>
          <p:cNvSpPr txBox="1"/>
          <p:nvPr/>
        </p:nvSpPr>
        <p:spPr bwMode="gray">
          <a:xfrm>
            <a:off x="2039970" y="1872072"/>
            <a:ext cx="2510703" cy="615553"/>
          </a:xfrm>
          <a:prstGeom prst="rect">
            <a:avLst/>
          </a:prstGeom>
          <a:solidFill>
            <a:schemeClr val="bg1"/>
          </a:solidFill>
        </p:spPr>
        <p:txBody>
          <a:bodyPr vert="horz" wrap="square" lIns="0" tIns="0" rIns="0" bIns="0" rtlCol="0">
            <a:spAutoFit/>
          </a:bodyPr>
          <a:lstStyle/>
          <a:p>
            <a:pPr algn="ctr">
              <a:spcBef>
                <a:spcPts val="600"/>
              </a:spcBef>
            </a:pPr>
            <a:r>
              <a:rPr lang="en-US" sz="1600" i="1" dirty="0">
                <a:solidFill>
                  <a:srgbClr val="2076BB"/>
                </a:solidFill>
                <a:latin typeface="+mj-lt"/>
                <a:ea typeface="+mj-ea"/>
                <a:cs typeface="+mj-cs"/>
              </a:rPr>
              <a:t>Collaborative</a:t>
            </a:r>
          </a:p>
          <a:p>
            <a:pPr algn="ctr"/>
            <a:r>
              <a:rPr lang="en-US" sz="1200" i="1" dirty="0">
                <a:solidFill>
                  <a:srgbClr val="2076BB"/>
                </a:solidFill>
                <a:latin typeface="+mj-lt"/>
                <a:ea typeface="+mj-ea"/>
                <a:cs typeface="+mj-cs"/>
              </a:rPr>
              <a:t>Pro: Encourages Innovation </a:t>
            </a:r>
          </a:p>
          <a:p>
            <a:pPr algn="ctr"/>
            <a:r>
              <a:rPr lang="en-US" sz="1200" i="1" dirty="0">
                <a:solidFill>
                  <a:srgbClr val="2076BB"/>
                </a:solidFill>
                <a:latin typeface="+mj-lt"/>
                <a:ea typeface="+mj-ea"/>
                <a:cs typeface="+mj-cs"/>
              </a:rPr>
              <a:t>Con: Lack of clarity </a:t>
            </a:r>
          </a:p>
        </p:txBody>
      </p:sp>
      <p:sp>
        <p:nvSpPr>
          <p:cNvPr id="11" name="Arrow: Right 10">
            <a:extLst>
              <a:ext uri="{FF2B5EF4-FFF2-40B4-BE49-F238E27FC236}">
                <a16:creationId xmlns:a16="http://schemas.microsoft.com/office/drawing/2014/main" id="{5C934BB9-E169-40ED-74BD-DC355B9D89FC}"/>
              </a:ext>
            </a:extLst>
          </p:cNvPr>
          <p:cNvSpPr/>
          <p:nvPr/>
        </p:nvSpPr>
        <p:spPr>
          <a:xfrm>
            <a:off x="4796287" y="1788916"/>
            <a:ext cx="2432649" cy="409892"/>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Response</a:t>
            </a:r>
          </a:p>
        </p:txBody>
      </p:sp>
      <p:sp>
        <p:nvSpPr>
          <p:cNvPr id="13" name="TextBox 12">
            <a:extLst>
              <a:ext uri="{FF2B5EF4-FFF2-40B4-BE49-F238E27FC236}">
                <a16:creationId xmlns:a16="http://schemas.microsoft.com/office/drawing/2014/main" id="{A93B1A52-704D-2FF2-CA91-17BBBF7FA7A8}"/>
              </a:ext>
            </a:extLst>
          </p:cNvPr>
          <p:cNvSpPr txBox="1"/>
          <p:nvPr/>
        </p:nvSpPr>
        <p:spPr>
          <a:xfrm>
            <a:off x="8016725" y="1409788"/>
            <a:ext cx="1357744" cy="523220"/>
          </a:xfrm>
          <a:prstGeom prst="rect">
            <a:avLst/>
          </a:prstGeom>
          <a:noFill/>
        </p:spPr>
        <p:txBody>
          <a:bodyPr wrap="square" rtlCol="0">
            <a:spAutoFit/>
          </a:bodyPr>
          <a:lstStyle/>
          <a:p>
            <a:pPr algn="ctr"/>
            <a:r>
              <a:rPr lang="en-US" sz="2800" b="1" dirty="0">
                <a:solidFill>
                  <a:srgbClr val="2076BB"/>
                </a:solidFill>
              </a:rPr>
              <a:t>PWS</a:t>
            </a:r>
          </a:p>
        </p:txBody>
      </p:sp>
      <p:sp>
        <p:nvSpPr>
          <p:cNvPr id="27" name="TextBox 26">
            <a:extLst>
              <a:ext uri="{FF2B5EF4-FFF2-40B4-BE49-F238E27FC236}">
                <a16:creationId xmlns:a16="http://schemas.microsoft.com/office/drawing/2014/main" id="{9A4F1265-B8D1-25A6-B304-34F9A755D837}"/>
              </a:ext>
            </a:extLst>
          </p:cNvPr>
          <p:cNvSpPr txBox="1"/>
          <p:nvPr/>
        </p:nvSpPr>
        <p:spPr bwMode="gray">
          <a:xfrm>
            <a:off x="7344056" y="1948604"/>
            <a:ext cx="2703082" cy="615553"/>
          </a:xfrm>
          <a:prstGeom prst="rect">
            <a:avLst/>
          </a:prstGeom>
          <a:solidFill>
            <a:schemeClr val="bg1"/>
          </a:solidFill>
        </p:spPr>
        <p:txBody>
          <a:bodyPr vert="horz" wrap="square" lIns="0" tIns="0" rIns="0" bIns="0" rtlCol="0">
            <a:spAutoFit/>
          </a:bodyPr>
          <a:lstStyle/>
          <a:p>
            <a:pPr algn="ctr">
              <a:spcBef>
                <a:spcPts val="600"/>
              </a:spcBef>
            </a:pPr>
            <a:r>
              <a:rPr lang="en-US" sz="1600" i="1" dirty="0">
                <a:solidFill>
                  <a:srgbClr val="2076BB"/>
                </a:solidFill>
                <a:latin typeface="+mj-lt"/>
                <a:ea typeface="+mj-ea"/>
                <a:cs typeface="+mj-cs"/>
              </a:rPr>
              <a:t>Outcome-Based</a:t>
            </a:r>
          </a:p>
          <a:p>
            <a:pPr algn="ctr"/>
            <a:r>
              <a:rPr lang="en-US" sz="1200" i="1" dirty="0">
                <a:solidFill>
                  <a:srgbClr val="2076BB"/>
                </a:solidFill>
                <a:latin typeface="+mj-lt"/>
                <a:ea typeface="+mj-ea"/>
                <a:cs typeface="+mj-cs"/>
              </a:rPr>
              <a:t>Pro: Flexibility &amp; Efficiency </a:t>
            </a:r>
          </a:p>
          <a:p>
            <a:pPr algn="ctr"/>
            <a:r>
              <a:rPr lang="en-US" sz="1200" i="1" dirty="0">
                <a:solidFill>
                  <a:srgbClr val="2076BB"/>
                </a:solidFill>
                <a:latin typeface="+mj-lt"/>
                <a:ea typeface="+mj-ea"/>
                <a:cs typeface="+mj-cs"/>
              </a:rPr>
              <a:t>Con: Balancing Performance &amp; Cost</a:t>
            </a:r>
          </a:p>
        </p:txBody>
      </p:sp>
      <p:sp>
        <p:nvSpPr>
          <p:cNvPr id="12" name="TextBox 11">
            <a:extLst>
              <a:ext uri="{FF2B5EF4-FFF2-40B4-BE49-F238E27FC236}">
                <a16:creationId xmlns:a16="http://schemas.microsoft.com/office/drawing/2014/main" id="{1CF21A87-33B2-6331-8E99-CB5097520AC0}"/>
              </a:ext>
            </a:extLst>
          </p:cNvPr>
          <p:cNvSpPr txBox="1"/>
          <p:nvPr/>
        </p:nvSpPr>
        <p:spPr>
          <a:xfrm>
            <a:off x="8202879" y="3773853"/>
            <a:ext cx="1357744" cy="523220"/>
          </a:xfrm>
          <a:prstGeom prst="rect">
            <a:avLst/>
          </a:prstGeom>
          <a:noFill/>
        </p:spPr>
        <p:txBody>
          <a:bodyPr wrap="square" rtlCol="0">
            <a:spAutoFit/>
          </a:bodyPr>
          <a:lstStyle/>
          <a:p>
            <a:pPr algn="ctr"/>
            <a:r>
              <a:rPr lang="en-US" sz="2800" b="1" dirty="0">
                <a:solidFill>
                  <a:srgbClr val="2076BB"/>
                </a:solidFill>
              </a:rPr>
              <a:t>SOW</a:t>
            </a:r>
          </a:p>
        </p:txBody>
      </p:sp>
      <p:sp>
        <p:nvSpPr>
          <p:cNvPr id="26" name="TextBox 25">
            <a:extLst>
              <a:ext uri="{FF2B5EF4-FFF2-40B4-BE49-F238E27FC236}">
                <a16:creationId xmlns:a16="http://schemas.microsoft.com/office/drawing/2014/main" id="{1690C5AF-38FF-CEA9-04E9-75D5B150D2F0}"/>
              </a:ext>
            </a:extLst>
          </p:cNvPr>
          <p:cNvSpPr txBox="1"/>
          <p:nvPr/>
        </p:nvSpPr>
        <p:spPr bwMode="gray">
          <a:xfrm>
            <a:off x="7684197" y="4241651"/>
            <a:ext cx="2395107" cy="615553"/>
          </a:xfrm>
          <a:prstGeom prst="rect">
            <a:avLst/>
          </a:prstGeom>
          <a:solidFill>
            <a:schemeClr val="bg1"/>
          </a:solidFill>
        </p:spPr>
        <p:txBody>
          <a:bodyPr vert="horz" wrap="square" lIns="0" tIns="0" rIns="0" bIns="0" rtlCol="0">
            <a:spAutoFit/>
          </a:bodyPr>
          <a:lstStyle/>
          <a:p>
            <a:pPr algn="ctr">
              <a:spcBef>
                <a:spcPts val="600"/>
              </a:spcBef>
            </a:pPr>
            <a:r>
              <a:rPr lang="en-US" sz="1600" i="1" dirty="0">
                <a:solidFill>
                  <a:srgbClr val="2076BB"/>
                </a:solidFill>
                <a:latin typeface="+mj-lt"/>
                <a:ea typeface="+mj-ea"/>
                <a:cs typeface="+mj-cs"/>
              </a:rPr>
              <a:t>Prescriptive </a:t>
            </a:r>
          </a:p>
          <a:p>
            <a:pPr algn="ctr"/>
            <a:r>
              <a:rPr lang="en-US" sz="1200" i="1" dirty="0">
                <a:solidFill>
                  <a:srgbClr val="2076BB"/>
                </a:solidFill>
                <a:latin typeface="+mj-lt"/>
                <a:ea typeface="+mj-ea"/>
                <a:cs typeface="+mj-cs"/>
              </a:rPr>
              <a:t>Pro: Clarity &amp; Reduced Risk</a:t>
            </a:r>
          </a:p>
          <a:p>
            <a:pPr algn="ctr"/>
            <a:r>
              <a:rPr lang="en-US" sz="1200" i="1" dirty="0">
                <a:solidFill>
                  <a:srgbClr val="2076BB"/>
                </a:solidFill>
                <a:latin typeface="+mj-lt"/>
                <a:ea typeface="+mj-ea"/>
                <a:cs typeface="+mj-cs"/>
              </a:rPr>
              <a:t>Con: Limited Flexibility  </a:t>
            </a:r>
          </a:p>
        </p:txBody>
      </p:sp>
      <p:sp>
        <p:nvSpPr>
          <p:cNvPr id="29" name="TextBox 28">
            <a:extLst>
              <a:ext uri="{FF2B5EF4-FFF2-40B4-BE49-F238E27FC236}">
                <a16:creationId xmlns:a16="http://schemas.microsoft.com/office/drawing/2014/main" id="{730FA160-08C5-0130-422A-392A6EDC280F}"/>
              </a:ext>
            </a:extLst>
          </p:cNvPr>
          <p:cNvSpPr txBox="1"/>
          <p:nvPr/>
        </p:nvSpPr>
        <p:spPr>
          <a:xfrm>
            <a:off x="644330" y="5776339"/>
            <a:ext cx="11201399" cy="369332"/>
          </a:xfrm>
          <a:prstGeom prst="rect">
            <a:avLst/>
          </a:prstGeom>
          <a:noFill/>
        </p:spPr>
        <p:txBody>
          <a:bodyPr wrap="square" rtlCol="0">
            <a:spAutoFit/>
          </a:bodyPr>
          <a:lstStyle/>
          <a:p>
            <a:r>
              <a:rPr lang="en-US" b="1" i="1" dirty="0"/>
              <a:t>Mixing elements of two or more of these approaches often results in confusion and questions from industry</a:t>
            </a:r>
          </a:p>
        </p:txBody>
      </p:sp>
    </p:spTree>
    <p:extLst>
      <p:ext uri="{BB962C8B-B14F-4D97-AF65-F5344CB8AC3E}">
        <p14:creationId xmlns:p14="http://schemas.microsoft.com/office/powerpoint/2010/main" val="4166191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F9C9D7-A3F0-4A9B-83AF-AB048FECD8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
        <p:nvSpPr>
          <p:cNvPr id="108" name="Google Shape;108;p16"/>
          <p:cNvSpPr txBox="1">
            <a:spLocks noGrp="1"/>
          </p:cNvSpPr>
          <p:nvPr>
            <p:ph type="title"/>
          </p:nvPr>
        </p:nvSpPr>
        <p:spPr>
          <a:xfrm>
            <a:off x="533227" y="134532"/>
            <a:ext cx="10515600" cy="9933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2076BB"/>
              </a:buClr>
              <a:buSzPts val="4400"/>
              <a:buFont typeface="Calibri"/>
              <a:buNone/>
            </a:pPr>
            <a:r>
              <a:rPr lang="en-US" dirty="0"/>
              <a:t>Challenges and Impacts in Section C</a:t>
            </a:r>
            <a:endParaRPr dirty="0"/>
          </a:p>
        </p:txBody>
      </p:sp>
      <p:sp>
        <p:nvSpPr>
          <p:cNvPr id="110" name="Google Shape;110;p16"/>
          <p:cNvSpPr txBox="1">
            <a:spLocks noGrp="1"/>
          </p:cNvSpPr>
          <p:nvPr>
            <p:ph type="body" idx="1"/>
          </p:nvPr>
        </p:nvSpPr>
        <p:spPr>
          <a:xfrm>
            <a:off x="533227" y="1127832"/>
            <a:ext cx="10702907" cy="4948107"/>
          </a:xfrm>
          <a:prstGeom prst="rect">
            <a:avLst/>
          </a:prstGeom>
          <a:noFill/>
          <a:ln>
            <a:noFill/>
          </a:ln>
        </p:spPr>
        <p:txBody>
          <a:bodyPr spcFirstLastPara="1" wrap="square" lIns="91425" tIns="45700" rIns="91425" bIns="45700" anchor="t" anchorCtr="0">
            <a:normAutofit/>
          </a:bodyPr>
          <a:lstStyle/>
          <a:p>
            <a:pPr fontAlgn="base"/>
            <a:r>
              <a:rPr lang="en-US" sz="2400" b="1" u="sng" dirty="0"/>
              <a:t>Issue 1</a:t>
            </a:r>
            <a:r>
              <a:rPr lang="en-US" sz="2400" b="1" dirty="0"/>
              <a:t>:  Solicitation type does not match the needs of the procurement</a:t>
            </a:r>
            <a:endParaRPr lang="en-US" sz="2000" b="1" dirty="0"/>
          </a:p>
          <a:p>
            <a:pPr lvl="1" indent="-349885" fontAlgn="base">
              <a:buFont typeface="Courier New" panose="02070309020205020404" pitchFamily="49" charset="0"/>
              <a:buChar char="o"/>
            </a:pPr>
            <a:r>
              <a:rPr lang="en-US" sz="2000" dirty="0"/>
              <a:t>Highly complex solicitations often use an SOW or PWS rather than an SOO.  This leads to unclear and/or overly prescribed requirements.</a:t>
            </a:r>
          </a:p>
          <a:p>
            <a:pPr lvl="1" indent="-349885" fontAlgn="base">
              <a:buFont typeface="Courier New" panose="02070309020205020404" pitchFamily="49" charset="0"/>
              <a:buChar char="o"/>
            </a:pPr>
            <a:r>
              <a:rPr lang="en-US" sz="2000" dirty="0"/>
              <a:t>With SOW and PWS, industry lacks flexibility to provide innovation or offer a different solution</a:t>
            </a:r>
          </a:p>
          <a:p>
            <a:pPr lvl="1" indent="-349885" fontAlgn="base">
              <a:buFont typeface="Courier New" panose="02070309020205020404" pitchFamily="49" charset="0"/>
              <a:buChar char="o"/>
            </a:pPr>
            <a:r>
              <a:rPr lang="en-US" sz="2000" dirty="0"/>
              <a:t>With SOW and PWS, CMS will have difficulty conducting trade off analysis and vendors will perceive price as the primary/only distinguishing factor</a:t>
            </a:r>
          </a:p>
          <a:p>
            <a:pPr marL="564515" lvl="1" indent="0" fontAlgn="base">
              <a:buNone/>
            </a:pPr>
            <a:endParaRPr lang="en-US" sz="2000" dirty="0"/>
          </a:p>
          <a:p>
            <a:pPr fontAlgn="base"/>
            <a:r>
              <a:rPr lang="en-US" sz="2400" b="1" u="sng" dirty="0"/>
              <a:t>Issue 2:</a:t>
            </a:r>
            <a:r>
              <a:rPr lang="en-US" sz="2400" b="1" dirty="0"/>
              <a:t>  SOWs are leveraged in cases where Government and industry have not had enough engagement to understand the operating environment</a:t>
            </a:r>
            <a:endParaRPr lang="en-US" sz="2000" b="1" dirty="0"/>
          </a:p>
          <a:p>
            <a:pPr lvl="1" indent="-349885" fontAlgn="base">
              <a:buFont typeface="Courier New" panose="02070309020205020404" pitchFamily="49" charset="0"/>
              <a:buChar char="o"/>
            </a:pPr>
            <a:r>
              <a:rPr lang="en-US" sz="2000" dirty="0"/>
              <a:t>This makes solutioning a proposal response very difficult and can lead to undesirable responses in terms of technical approach and price.</a:t>
            </a:r>
          </a:p>
          <a:p>
            <a:pPr marL="564515" lvl="1" indent="0" fontAlgn="base">
              <a:buNone/>
            </a:pPr>
            <a:endParaRPr lang="en-US" sz="600" dirty="0"/>
          </a:p>
        </p:txBody>
      </p:sp>
    </p:spTree>
    <p:extLst>
      <p:ext uri="{BB962C8B-B14F-4D97-AF65-F5344CB8AC3E}">
        <p14:creationId xmlns:p14="http://schemas.microsoft.com/office/powerpoint/2010/main" val="377124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F9C9D7-A3F0-4A9B-83AF-AB048FECD8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
        <p:nvSpPr>
          <p:cNvPr id="108" name="Google Shape;108;p16"/>
          <p:cNvSpPr txBox="1">
            <a:spLocks noGrp="1"/>
          </p:cNvSpPr>
          <p:nvPr>
            <p:ph type="title"/>
          </p:nvPr>
        </p:nvSpPr>
        <p:spPr>
          <a:xfrm>
            <a:off x="533227" y="134532"/>
            <a:ext cx="10515600" cy="9933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2076BB"/>
              </a:buClr>
              <a:buSzPts val="4400"/>
              <a:buFont typeface="Calibri"/>
              <a:buNone/>
            </a:pPr>
            <a:r>
              <a:rPr lang="en-US" dirty="0"/>
              <a:t>Challenges and Impact in Section C</a:t>
            </a:r>
            <a:endParaRPr dirty="0"/>
          </a:p>
        </p:txBody>
      </p:sp>
      <p:sp>
        <p:nvSpPr>
          <p:cNvPr id="110" name="Google Shape;110;p16"/>
          <p:cNvSpPr txBox="1">
            <a:spLocks noGrp="1"/>
          </p:cNvSpPr>
          <p:nvPr>
            <p:ph type="body" idx="1"/>
          </p:nvPr>
        </p:nvSpPr>
        <p:spPr>
          <a:xfrm>
            <a:off x="323678" y="1060830"/>
            <a:ext cx="5429422" cy="4948107"/>
          </a:xfrm>
          <a:prstGeom prst="rect">
            <a:avLst/>
          </a:prstGeom>
          <a:noFill/>
          <a:ln>
            <a:noFill/>
          </a:ln>
        </p:spPr>
        <p:txBody>
          <a:bodyPr spcFirstLastPara="1" wrap="square" lIns="91425" tIns="45700" rIns="91425" bIns="45700" anchor="t" anchorCtr="0">
            <a:normAutofit lnSpcReduction="10000"/>
          </a:bodyPr>
          <a:lstStyle/>
          <a:p>
            <a:pPr fontAlgn="base"/>
            <a:r>
              <a:rPr lang="en-US" sz="2000" b="1" u="sng" dirty="0"/>
              <a:t>Issue 3</a:t>
            </a:r>
            <a:r>
              <a:rPr lang="en-US" sz="2000" b="1" dirty="0"/>
              <a:t>:  Misunderstanding of the intent of a SOO </a:t>
            </a:r>
            <a:endParaRPr lang="en-US" sz="1800" b="1" dirty="0"/>
          </a:p>
          <a:p>
            <a:pPr lvl="1" indent="-349885" fontAlgn="base">
              <a:buFont typeface="Courier New" panose="02070309020205020404" pitchFamily="49" charset="0"/>
              <a:buChar char="o"/>
            </a:pPr>
            <a:r>
              <a:rPr lang="en-US" sz="1800" dirty="0"/>
              <a:t>Common to see SOO’s that are overly prescriptive and have the “look-and-feel” of a SOW or PWS with too many “Shall” statements </a:t>
            </a:r>
          </a:p>
          <a:p>
            <a:pPr lvl="1" indent="-349885" fontAlgn="base">
              <a:buFont typeface="Courier New" panose="02070309020205020404" pitchFamily="49" charset="0"/>
              <a:buChar char="o"/>
            </a:pPr>
            <a:r>
              <a:rPr lang="en-US" sz="1800" dirty="0"/>
              <a:t>One of the key benefits of an SOO is the ability for the industry to propose creative solutions. A highly prescriptive SOO can limit this benefit by dictating specific approaches that might not be the most efficient or effective. </a:t>
            </a:r>
          </a:p>
          <a:p>
            <a:pPr marL="564515" lvl="1" indent="0" fontAlgn="base">
              <a:buNone/>
            </a:pPr>
            <a:endParaRPr lang="en-US" sz="1800" dirty="0"/>
          </a:p>
          <a:p>
            <a:pPr fontAlgn="base"/>
            <a:r>
              <a:rPr lang="en-US" sz="2000" b="1" u="sng" dirty="0"/>
              <a:t>Issue 4:</a:t>
            </a:r>
            <a:r>
              <a:rPr lang="en-US" sz="2000" b="1" dirty="0"/>
              <a:t>  Industry confusion in responding to a SOO with a PWS</a:t>
            </a:r>
            <a:endParaRPr lang="en-US" sz="1800" b="1" dirty="0"/>
          </a:p>
          <a:p>
            <a:pPr lvl="1" indent="-349885" fontAlgn="base">
              <a:buFont typeface="Courier New" panose="02070309020205020404" pitchFamily="49" charset="0"/>
              <a:buChar char="o"/>
            </a:pPr>
            <a:r>
              <a:rPr lang="en-US" sz="1800" dirty="0"/>
              <a:t>This leads to inconsistency in responses from Industry</a:t>
            </a:r>
            <a:endParaRPr lang="en-US" sz="500" dirty="0"/>
          </a:p>
        </p:txBody>
      </p:sp>
      <p:sp>
        <p:nvSpPr>
          <p:cNvPr id="10" name="TextBox 9">
            <a:extLst>
              <a:ext uri="{FF2B5EF4-FFF2-40B4-BE49-F238E27FC236}">
                <a16:creationId xmlns:a16="http://schemas.microsoft.com/office/drawing/2014/main" id="{9D358BAE-645D-D8E7-31DF-402865FF1597}"/>
              </a:ext>
            </a:extLst>
          </p:cNvPr>
          <p:cNvSpPr txBox="1"/>
          <p:nvPr/>
        </p:nvSpPr>
        <p:spPr>
          <a:xfrm>
            <a:off x="6143456" y="1391498"/>
            <a:ext cx="5429422" cy="646331"/>
          </a:xfrm>
          <a:prstGeom prst="rect">
            <a:avLst/>
          </a:prstGeom>
          <a:noFill/>
        </p:spPr>
        <p:txBody>
          <a:bodyPr wrap="square" rtlCol="0">
            <a:spAutoFit/>
          </a:bodyPr>
          <a:lstStyle/>
          <a:p>
            <a:r>
              <a:rPr lang="en-US" dirty="0"/>
              <a:t>Section C from the Government: </a:t>
            </a:r>
            <a:r>
              <a:rPr lang="en-US" b="1" dirty="0">
                <a:solidFill>
                  <a:srgbClr val="2076BB"/>
                </a:solidFill>
              </a:rPr>
              <a:t>PWS</a:t>
            </a:r>
          </a:p>
          <a:p>
            <a:r>
              <a:rPr lang="en-US" dirty="0"/>
              <a:t>Proposal Instructions for Industry:</a:t>
            </a:r>
          </a:p>
        </p:txBody>
      </p:sp>
      <p:pic>
        <p:nvPicPr>
          <p:cNvPr id="9" name="Picture 8" descr="A snippet image used as an example to depict challenges and impact in section C from a government real PWS proposal instructions for the industry,">
            <a:extLst>
              <a:ext uri="{FF2B5EF4-FFF2-40B4-BE49-F238E27FC236}">
                <a16:creationId xmlns:a16="http://schemas.microsoft.com/office/drawing/2014/main" id="{E9A20DAB-639F-9971-9BE4-A45DC1DEE0A0}"/>
              </a:ext>
            </a:extLst>
          </p:cNvPr>
          <p:cNvPicPr>
            <a:picLocks noChangeAspect="1"/>
          </p:cNvPicPr>
          <p:nvPr/>
        </p:nvPicPr>
        <p:blipFill>
          <a:blip r:embed="rId3"/>
          <a:stretch>
            <a:fillRect/>
          </a:stretch>
        </p:blipFill>
        <p:spPr>
          <a:xfrm>
            <a:off x="6143456" y="2037829"/>
            <a:ext cx="5848519" cy="1067127"/>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10CD1D83-815E-7A54-76CC-12B7736014F1}"/>
              </a:ext>
            </a:extLst>
          </p:cNvPr>
          <p:cNvSpPr txBox="1"/>
          <p:nvPr/>
        </p:nvSpPr>
        <p:spPr>
          <a:xfrm>
            <a:off x="6096000" y="3442284"/>
            <a:ext cx="5429422" cy="646331"/>
          </a:xfrm>
          <a:prstGeom prst="rect">
            <a:avLst/>
          </a:prstGeom>
          <a:noFill/>
        </p:spPr>
        <p:txBody>
          <a:bodyPr wrap="square" rtlCol="0">
            <a:spAutoFit/>
          </a:bodyPr>
          <a:lstStyle/>
          <a:p>
            <a:r>
              <a:rPr lang="en-US" dirty="0"/>
              <a:t>Section C from the Government: </a:t>
            </a:r>
            <a:r>
              <a:rPr lang="en-US" b="1" dirty="0">
                <a:solidFill>
                  <a:srgbClr val="2076BB"/>
                </a:solidFill>
              </a:rPr>
              <a:t>SOO</a:t>
            </a:r>
          </a:p>
          <a:p>
            <a:r>
              <a:rPr lang="en-US" dirty="0"/>
              <a:t>Proposal Instructions for Industry:</a:t>
            </a:r>
          </a:p>
        </p:txBody>
      </p:sp>
      <p:pic>
        <p:nvPicPr>
          <p:cNvPr id="7" name="Picture 6" descr="A snippet image used as an example to depict challenges and impact in section C from a government real SOO proposal instructions for the industry.">
            <a:extLst>
              <a:ext uri="{FF2B5EF4-FFF2-40B4-BE49-F238E27FC236}">
                <a16:creationId xmlns:a16="http://schemas.microsoft.com/office/drawing/2014/main" id="{EDE5E50D-C08A-2CB5-36FD-163BB1583C45}"/>
              </a:ext>
            </a:extLst>
          </p:cNvPr>
          <p:cNvPicPr>
            <a:picLocks noChangeAspect="1"/>
          </p:cNvPicPr>
          <p:nvPr/>
        </p:nvPicPr>
        <p:blipFill>
          <a:blip r:embed="rId4"/>
          <a:stretch>
            <a:fillRect/>
          </a:stretch>
        </p:blipFill>
        <p:spPr>
          <a:xfrm>
            <a:off x="6143456" y="4088615"/>
            <a:ext cx="5705475" cy="1410239"/>
          </a:xfrm>
          <a:prstGeom prst="rect">
            <a:avLst/>
          </a:prstGeom>
          <a:ln>
            <a:noFill/>
          </a:ln>
          <a:effectLst>
            <a:outerShdw blurRad="292100" dist="139700" dir="2700000" algn="tl" rotWithShape="0">
              <a:srgbClr val="333333">
                <a:alpha val="65000"/>
              </a:srgbClr>
            </a:outerShdw>
          </a:effectLst>
        </p:spPr>
      </p:pic>
      <p:cxnSp>
        <p:nvCxnSpPr>
          <p:cNvPr id="4" name="Straight Connector 3">
            <a:extLst>
              <a:ext uri="{FF2B5EF4-FFF2-40B4-BE49-F238E27FC236}">
                <a16:creationId xmlns:a16="http://schemas.microsoft.com/office/drawing/2014/main" id="{D34B074F-7645-ABAE-D334-44A9273A18AE}"/>
              </a:ext>
              <a:ext uri="{C183D7F6-B498-43B3-948B-1728B52AA6E4}">
                <adec:decorative xmlns:adec="http://schemas.microsoft.com/office/drawing/2017/decorative" val="1"/>
              </a:ext>
            </a:extLst>
          </p:cNvPr>
          <p:cNvCxnSpPr>
            <a:cxnSpLocks/>
          </p:cNvCxnSpPr>
          <p:nvPr/>
        </p:nvCxnSpPr>
        <p:spPr>
          <a:xfrm>
            <a:off x="9550400" y="4904509"/>
            <a:ext cx="1498427" cy="0"/>
          </a:xfrm>
          <a:prstGeom prst="line">
            <a:avLst/>
          </a:prstGeom>
          <a:ln w="28575">
            <a:solidFill>
              <a:srgbClr val="00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62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433AE4-8113-440C-B236-6281B16AA1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2" name="Title 1">
            <a:extLst>
              <a:ext uri="{FF2B5EF4-FFF2-40B4-BE49-F238E27FC236}">
                <a16:creationId xmlns:a16="http://schemas.microsoft.com/office/drawing/2014/main" id="{9EC4B448-674A-4EF3-A6E6-59FEC6A857B2}"/>
              </a:ext>
            </a:extLst>
          </p:cNvPr>
          <p:cNvSpPr>
            <a:spLocks noGrp="1"/>
          </p:cNvSpPr>
          <p:nvPr>
            <p:ph type="title"/>
          </p:nvPr>
        </p:nvSpPr>
        <p:spPr>
          <a:xfrm>
            <a:off x="838200" y="58632"/>
            <a:ext cx="10515600" cy="993441"/>
          </a:xfrm>
        </p:spPr>
        <p:txBody>
          <a:bodyPr>
            <a:normAutofit/>
          </a:bodyPr>
          <a:lstStyle/>
          <a:p>
            <a:r>
              <a:rPr lang="en-US" dirty="0">
                <a:latin typeface="Futura Bk BT"/>
              </a:rPr>
              <a:t>Meet the Presenters</a:t>
            </a:r>
          </a:p>
        </p:txBody>
      </p:sp>
      <p:grpSp>
        <p:nvGrpSpPr>
          <p:cNvPr id="9" name="Group 8" descr="Manu Uppal, CEO, Tyrula">
            <a:extLst>
              <a:ext uri="{FF2B5EF4-FFF2-40B4-BE49-F238E27FC236}">
                <a16:creationId xmlns:a16="http://schemas.microsoft.com/office/drawing/2014/main" id="{8303A95A-D655-4076-83FC-77D31E06A9E5}"/>
              </a:ext>
            </a:extLst>
          </p:cNvPr>
          <p:cNvGrpSpPr/>
          <p:nvPr/>
        </p:nvGrpSpPr>
        <p:grpSpPr>
          <a:xfrm>
            <a:off x="700036" y="1004521"/>
            <a:ext cx="10607040" cy="2618854"/>
            <a:chOff x="1066800" y="3720563"/>
            <a:chExt cx="9909612" cy="2618854"/>
          </a:xfrm>
        </p:grpSpPr>
        <p:grpSp>
          <p:nvGrpSpPr>
            <p:cNvPr id="10" name="Group 9">
              <a:extLst>
                <a:ext uri="{FF2B5EF4-FFF2-40B4-BE49-F238E27FC236}">
                  <a16:creationId xmlns:a16="http://schemas.microsoft.com/office/drawing/2014/main" id="{6339AE09-6603-4436-A4E9-38FFB50EFECA}"/>
                </a:ext>
              </a:extLst>
            </p:cNvPr>
            <p:cNvGrpSpPr/>
            <p:nvPr/>
          </p:nvGrpSpPr>
          <p:grpSpPr>
            <a:xfrm>
              <a:off x="1066800" y="3720563"/>
              <a:ext cx="2876180" cy="2572704"/>
              <a:chOff x="186505" y="1329651"/>
              <a:chExt cx="3143250" cy="2811593"/>
            </a:xfrm>
          </p:grpSpPr>
          <p:pic>
            <p:nvPicPr>
              <p:cNvPr id="17" name="Google Shape;96;p17">
                <a:extLst>
                  <a:ext uri="{FF2B5EF4-FFF2-40B4-BE49-F238E27FC236}">
                    <a16:creationId xmlns:a16="http://schemas.microsoft.com/office/drawing/2014/main" id="{AAFEE3E1-4445-418F-A7B0-677833B3D1E8}"/>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1032652" y="1329651"/>
                <a:ext cx="1450956" cy="1778765"/>
              </a:xfrm>
              <a:prstGeom prst="ellipse">
                <a:avLst/>
              </a:prstGeom>
              <a:blipFill>
                <a:blip r:embed="rId3"/>
                <a:stretch>
                  <a:fillRect/>
                </a:stretch>
              </a:blipFill>
              <a:ln>
                <a:noFill/>
              </a:ln>
            </p:spPr>
          </p:pic>
          <p:sp>
            <p:nvSpPr>
              <p:cNvPr id="18" name="Google Shape;98;p17">
                <a:extLst>
                  <a:ext uri="{FF2B5EF4-FFF2-40B4-BE49-F238E27FC236}">
                    <a16:creationId xmlns:a16="http://schemas.microsoft.com/office/drawing/2014/main" id="{28DD62C0-D5D7-4088-BB2F-C1C9BDD1ECDA}"/>
                  </a:ext>
                </a:extLst>
              </p:cNvPr>
              <p:cNvSpPr txBox="1"/>
              <p:nvPr/>
            </p:nvSpPr>
            <p:spPr>
              <a:xfrm>
                <a:off x="186505" y="3132212"/>
                <a:ext cx="3143250" cy="10090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600" b="1" dirty="0">
                    <a:solidFill>
                      <a:schemeClr val="dk1"/>
                    </a:solidFill>
                  </a:rPr>
                  <a:t>Manu Uppal</a:t>
                </a:r>
                <a:endParaRPr sz="1600" b="1" dirty="0">
                  <a:solidFill>
                    <a:schemeClr val="dk1"/>
                  </a:solidFill>
                </a:endParaRPr>
              </a:p>
              <a:p>
                <a:pPr marL="0" lvl="0" indent="0" algn="ctr" rtl="0">
                  <a:spcBef>
                    <a:spcPts val="0"/>
                  </a:spcBef>
                  <a:spcAft>
                    <a:spcPts val="0"/>
                  </a:spcAft>
                  <a:buClr>
                    <a:schemeClr val="dk1"/>
                  </a:buClr>
                  <a:buSzPts val="1100"/>
                  <a:buFont typeface="Arial"/>
                  <a:buNone/>
                </a:pPr>
                <a:r>
                  <a:rPr lang="en-US" sz="1600" i="1" dirty="0">
                    <a:solidFill>
                      <a:schemeClr val="dk1"/>
                    </a:solidFill>
                    <a:latin typeface="Franklin Gothic Book" panose="020B0503020102020204" pitchFamily="34" charset="0"/>
                  </a:rPr>
                  <a:t>CEO</a:t>
                </a:r>
              </a:p>
              <a:p>
                <a:pPr marL="0" lvl="0" indent="0" algn="ctr" rtl="0">
                  <a:spcBef>
                    <a:spcPts val="0"/>
                  </a:spcBef>
                  <a:spcAft>
                    <a:spcPts val="0"/>
                  </a:spcAft>
                  <a:buClr>
                    <a:schemeClr val="dk1"/>
                  </a:buClr>
                  <a:buSzPts val="1100"/>
                  <a:buFont typeface="Arial"/>
                  <a:buNone/>
                </a:pPr>
                <a:r>
                  <a:rPr lang="en-US" sz="1600" dirty="0" err="1">
                    <a:latin typeface="Franklin Gothic Book" panose="020B0503020102020204" pitchFamily="34" charset="0"/>
                  </a:rPr>
                  <a:t>Tyrula</a:t>
                </a:r>
                <a:r>
                  <a:rPr lang="en-US" sz="1600" dirty="0">
                    <a:latin typeface="Franklin Gothic Book" panose="020B0503020102020204" pitchFamily="34" charset="0"/>
                  </a:rPr>
                  <a:t> LLC</a:t>
                </a:r>
                <a:endParaRPr sz="1600" dirty="0">
                  <a:latin typeface="Franklin Gothic Book" panose="020B0503020102020204" pitchFamily="34" charset="0"/>
                </a:endParaRPr>
              </a:p>
            </p:txBody>
          </p:sp>
        </p:grpSp>
        <p:grpSp>
          <p:nvGrpSpPr>
            <p:cNvPr id="11" name="Group 10">
              <a:extLst>
                <a:ext uri="{FF2B5EF4-FFF2-40B4-BE49-F238E27FC236}">
                  <a16:creationId xmlns:a16="http://schemas.microsoft.com/office/drawing/2014/main" id="{DD388CE4-F8F0-4D8F-B6BC-7A3194E1607F}"/>
                </a:ext>
              </a:extLst>
            </p:cNvPr>
            <p:cNvGrpSpPr/>
            <p:nvPr/>
          </p:nvGrpSpPr>
          <p:grpSpPr>
            <a:xfrm>
              <a:off x="4583517" y="3735229"/>
              <a:ext cx="2876182" cy="2604188"/>
              <a:chOff x="186505" y="1345680"/>
              <a:chExt cx="3143250" cy="2846000"/>
            </a:xfrm>
          </p:grpSpPr>
          <p:pic>
            <p:nvPicPr>
              <p:cNvPr id="15" name="Google Shape;96;p17" descr="Tracy Mills. CEO and Founder, J29 Inc.">
                <a:extLst>
                  <a:ext uri="{FF2B5EF4-FFF2-40B4-BE49-F238E27FC236}">
                    <a16:creationId xmlns:a16="http://schemas.microsoft.com/office/drawing/2014/main" id="{4168FC20-3CDA-4070-934C-5C949B0FA3CF}"/>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216392" y="1345680"/>
                <a:ext cx="1083475" cy="1746710"/>
              </a:xfrm>
              <a:prstGeom prst="ellipse">
                <a:avLst/>
              </a:prstGeom>
              <a:blipFill>
                <a:blip r:embed="rId3"/>
                <a:stretch>
                  <a:fillRect/>
                </a:stretch>
              </a:blipFill>
              <a:ln>
                <a:noFill/>
              </a:ln>
            </p:spPr>
          </p:pic>
          <p:sp>
            <p:nvSpPr>
              <p:cNvPr id="16" name="Google Shape;98;p17">
                <a:extLst>
                  <a:ext uri="{FF2B5EF4-FFF2-40B4-BE49-F238E27FC236}">
                    <a16:creationId xmlns:a16="http://schemas.microsoft.com/office/drawing/2014/main" id="{B4D2AB91-D197-4697-84CC-3DFFDB2EE92F}"/>
                  </a:ext>
                </a:extLst>
              </p:cNvPr>
              <p:cNvSpPr txBox="1"/>
              <p:nvPr/>
            </p:nvSpPr>
            <p:spPr>
              <a:xfrm>
                <a:off x="186505" y="3182648"/>
                <a:ext cx="3143250" cy="10090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600" b="1" dirty="0">
                    <a:solidFill>
                      <a:schemeClr val="dk1"/>
                    </a:solidFill>
                    <a:latin typeface="Franklin Gothic Book" panose="020B0503020102020204" pitchFamily="34" charset="0"/>
                  </a:rPr>
                  <a:t>Tracy Mills</a:t>
                </a:r>
                <a:endParaRPr sz="1600" b="1" dirty="0">
                  <a:solidFill>
                    <a:schemeClr val="dk1"/>
                  </a:solidFill>
                  <a:latin typeface="Franklin Gothic Book" panose="020B0503020102020204" pitchFamily="34" charset="0"/>
                </a:endParaRPr>
              </a:p>
              <a:p>
                <a:pPr marL="0" lvl="0" indent="0" algn="ctr" rtl="0">
                  <a:spcBef>
                    <a:spcPts val="0"/>
                  </a:spcBef>
                  <a:spcAft>
                    <a:spcPts val="0"/>
                  </a:spcAft>
                  <a:buClr>
                    <a:schemeClr val="dk1"/>
                  </a:buClr>
                  <a:buSzPts val="1100"/>
                  <a:buFont typeface="Arial"/>
                  <a:buNone/>
                </a:pPr>
                <a:r>
                  <a:rPr lang="en-US" sz="1600" i="1" dirty="0">
                    <a:solidFill>
                      <a:schemeClr val="dk1"/>
                    </a:solidFill>
                    <a:latin typeface="Franklin Gothic Book" panose="020B0503020102020204" pitchFamily="34" charset="0"/>
                  </a:rPr>
                  <a:t>CEO and Founder</a:t>
                </a:r>
              </a:p>
              <a:p>
                <a:pPr algn="ctr">
                  <a:buClr>
                    <a:schemeClr val="dk1"/>
                  </a:buClr>
                  <a:buSzPts val="1100"/>
                </a:pPr>
                <a:r>
                  <a:rPr lang="en-US" sz="1600" dirty="0">
                    <a:latin typeface="Franklin Gothic Book" panose="020B0503020102020204" pitchFamily="34" charset="0"/>
                  </a:rPr>
                  <a:t>J29 Inc.</a:t>
                </a:r>
                <a:endParaRPr sz="1600" dirty="0">
                  <a:latin typeface="Franklin Gothic Book" panose="020B0503020102020204" pitchFamily="34" charset="0"/>
                </a:endParaRPr>
              </a:p>
            </p:txBody>
          </p:sp>
        </p:grpSp>
        <p:grpSp>
          <p:nvGrpSpPr>
            <p:cNvPr id="12" name="Group 11">
              <a:extLst>
                <a:ext uri="{FF2B5EF4-FFF2-40B4-BE49-F238E27FC236}">
                  <a16:creationId xmlns:a16="http://schemas.microsoft.com/office/drawing/2014/main" id="{F0C963B5-1590-4124-9CD8-02ACD1AE1F0F}"/>
                </a:ext>
              </a:extLst>
            </p:cNvPr>
            <p:cNvGrpSpPr/>
            <p:nvPr/>
          </p:nvGrpSpPr>
          <p:grpSpPr>
            <a:xfrm>
              <a:off x="8100232" y="3720563"/>
              <a:ext cx="2876180" cy="2572703"/>
              <a:chOff x="186505" y="1329652"/>
              <a:chExt cx="3143250" cy="2811592"/>
            </a:xfrm>
          </p:grpSpPr>
          <p:pic>
            <p:nvPicPr>
              <p:cNvPr id="13" name="Google Shape;96;p17" descr="Corey Cooke, CEO, Signature Consulting Group">
                <a:extLst>
                  <a:ext uri="{FF2B5EF4-FFF2-40B4-BE49-F238E27FC236}">
                    <a16:creationId xmlns:a16="http://schemas.microsoft.com/office/drawing/2014/main" id="{9DE130E3-4BE0-4D88-9E33-1F3013BD2AE2}"/>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206622" y="1329652"/>
                <a:ext cx="1103015" cy="1778767"/>
              </a:xfrm>
              <a:prstGeom prst="ellipse">
                <a:avLst/>
              </a:prstGeom>
              <a:blipFill>
                <a:blip r:embed="rId3"/>
                <a:stretch>
                  <a:fillRect/>
                </a:stretch>
              </a:blipFill>
              <a:ln>
                <a:noFill/>
              </a:ln>
            </p:spPr>
          </p:pic>
          <p:sp>
            <p:nvSpPr>
              <p:cNvPr id="14" name="Google Shape;98;p17">
                <a:extLst>
                  <a:ext uri="{FF2B5EF4-FFF2-40B4-BE49-F238E27FC236}">
                    <a16:creationId xmlns:a16="http://schemas.microsoft.com/office/drawing/2014/main" id="{7E5972D5-3E15-40F2-889D-8586996E1FD7}"/>
                  </a:ext>
                </a:extLst>
              </p:cNvPr>
              <p:cNvSpPr txBox="1"/>
              <p:nvPr/>
            </p:nvSpPr>
            <p:spPr>
              <a:xfrm>
                <a:off x="186505" y="3132212"/>
                <a:ext cx="3143250" cy="10090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600" b="1" dirty="0">
                    <a:solidFill>
                      <a:schemeClr val="dk1"/>
                    </a:solidFill>
                    <a:latin typeface="Franklin Gothic Book" panose="020B0503020102020204" pitchFamily="34" charset="0"/>
                  </a:rPr>
                  <a:t>Corey Cooke</a:t>
                </a:r>
                <a:endParaRPr sz="1600" b="1" dirty="0">
                  <a:solidFill>
                    <a:schemeClr val="dk1"/>
                  </a:solidFill>
                  <a:latin typeface="Franklin Gothic Book" panose="020B0503020102020204" pitchFamily="34" charset="0"/>
                </a:endParaRPr>
              </a:p>
              <a:p>
                <a:pPr marL="0" lvl="0" indent="0" algn="ctr" rtl="0">
                  <a:spcBef>
                    <a:spcPts val="0"/>
                  </a:spcBef>
                  <a:spcAft>
                    <a:spcPts val="0"/>
                  </a:spcAft>
                  <a:buClr>
                    <a:schemeClr val="dk1"/>
                  </a:buClr>
                  <a:buSzPts val="1100"/>
                  <a:buFont typeface="Arial"/>
                  <a:buNone/>
                </a:pPr>
                <a:r>
                  <a:rPr lang="en-US" sz="1600" i="1" dirty="0">
                    <a:solidFill>
                      <a:schemeClr val="dk1"/>
                    </a:solidFill>
                    <a:latin typeface="Franklin Gothic Book" panose="020B0503020102020204" pitchFamily="34" charset="0"/>
                  </a:rPr>
                  <a:t>CEO</a:t>
                </a:r>
              </a:p>
              <a:p>
                <a:pPr algn="ctr">
                  <a:buClr>
                    <a:schemeClr val="dk1"/>
                  </a:buClr>
                  <a:buSzPts val="1100"/>
                </a:pPr>
                <a:r>
                  <a:rPr lang="en-US" sz="1600" dirty="0">
                    <a:solidFill>
                      <a:schemeClr val="dk1"/>
                    </a:solidFill>
                    <a:latin typeface="Franklin Gothic Book" panose="020B0503020102020204" pitchFamily="34" charset="0"/>
                  </a:rPr>
                  <a:t>Signature Consulting Group</a:t>
                </a:r>
                <a:endParaRPr sz="1600" dirty="0">
                  <a:latin typeface="Franklin Gothic Book" panose="020B0503020102020204" pitchFamily="34" charset="0"/>
                </a:endParaRPr>
              </a:p>
            </p:txBody>
          </p:sp>
        </p:grpSp>
      </p:grpSp>
      <p:grpSp>
        <p:nvGrpSpPr>
          <p:cNvPr id="19" name="Group 18" descr="Lisa Rosenthal, Vice President, Optum Serve">
            <a:extLst>
              <a:ext uri="{FF2B5EF4-FFF2-40B4-BE49-F238E27FC236}">
                <a16:creationId xmlns:a16="http://schemas.microsoft.com/office/drawing/2014/main" id="{22BD656F-3B55-4609-A4F2-8F5CA6DC9275}"/>
              </a:ext>
            </a:extLst>
          </p:cNvPr>
          <p:cNvGrpSpPr/>
          <p:nvPr/>
        </p:nvGrpSpPr>
        <p:grpSpPr>
          <a:xfrm>
            <a:off x="702537" y="3710462"/>
            <a:ext cx="10987938" cy="2692121"/>
            <a:chOff x="1066800" y="3720563"/>
            <a:chExt cx="10447989" cy="2692121"/>
          </a:xfrm>
        </p:grpSpPr>
        <p:grpSp>
          <p:nvGrpSpPr>
            <p:cNvPr id="20" name="Group 19">
              <a:extLst>
                <a:ext uri="{FF2B5EF4-FFF2-40B4-BE49-F238E27FC236}">
                  <a16:creationId xmlns:a16="http://schemas.microsoft.com/office/drawing/2014/main" id="{2865854B-AA72-4216-9505-99EFB98FBBD1}"/>
                </a:ext>
              </a:extLst>
            </p:cNvPr>
            <p:cNvGrpSpPr/>
            <p:nvPr/>
          </p:nvGrpSpPr>
          <p:grpSpPr>
            <a:xfrm>
              <a:off x="1066800" y="3720563"/>
              <a:ext cx="2876180" cy="2572704"/>
              <a:chOff x="186505" y="1329651"/>
              <a:chExt cx="3143250" cy="2811593"/>
            </a:xfrm>
          </p:grpSpPr>
          <p:pic>
            <p:nvPicPr>
              <p:cNvPr id="27" name="Google Shape;96;p17">
                <a:extLst>
                  <a:ext uri="{FF2B5EF4-FFF2-40B4-BE49-F238E27FC236}">
                    <a16:creationId xmlns:a16="http://schemas.microsoft.com/office/drawing/2014/main" id="{C2B0963D-760C-4B28-B09B-D4F58C414E2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912450" y="1329651"/>
                <a:ext cx="1691357" cy="1778765"/>
              </a:xfrm>
              <a:prstGeom prst="ellipse">
                <a:avLst/>
              </a:prstGeom>
              <a:blipFill>
                <a:blip r:embed="rId3"/>
                <a:stretch>
                  <a:fillRect/>
                </a:stretch>
              </a:blipFill>
              <a:ln>
                <a:noFill/>
              </a:ln>
            </p:spPr>
          </p:pic>
          <p:sp>
            <p:nvSpPr>
              <p:cNvPr id="28" name="Google Shape;98;p17">
                <a:extLst>
                  <a:ext uri="{FF2B5EF4-FFF2-40B4-BE49-F238E27FC236}">
                    <a16:creationId xmlns:a16="http://schemas.microsoft.com/office/drawing/2014/main" id="{2912DE95-6F59-4F17-9ECE-FF42AC377618}"/>
                  </a:ext>
                </a:extLst>
              </p:cNvPr>
              <p:cNvSpPr txBox="1"/>
              <p:nvPr/>
            </p:nvSpPr>
            <p:spPr>
              <a:xfrm>
                <a:off x="186505" y="3132212"/>
                <a:ext cx="3143250" cy="10090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600" b="1" dirty="0">
                    <a:solidFill>
                      <a:schemeClr val="dk1"/>
                    </a:solidFill>
                    <a:latin typeface="Franklin Gothic Book" panose="020B0503020102020204" pitchFamily="34" charset="0"/>
                  </a:rPr>
                  <a:t>Lisa Rosenthal</a:t>
                </a:r>
                <a:endParaRPr sz="1600" b="1" dirty="0">
                  <a:solidFill>
                    <a:schemeClr val="dk1"/>
                  </a:solidFill>
                  <a:latin typeface="Franklin Gothic Book" panose="020B0503020102020204" pitchFamily="34" charset="0"/>
                </a:endParaRPr>
              </a:p>
              <a:p>
                <a:pPr marL="0" lvl="0" indent="0" algn="ctr" rtl="0">
                  <a:spcBef>
                    <a:spcPts val="0"/>
                  </a:spcBef>
                  <a:spcAft>
                    <a:spcPts val="0"/>
                  </a:spcAft>
                  <a:buClr>
                    <a:schemeClr val="dk1"/>
                  </a:buClr>
                  <a:buSzPts val="1100"/>
                  <a:buFont typeface="Arial"/>
                  <a:buNone/>
                </a:pPr>
                <a:r>
                  <a:rPr lang="en-US" sz="1600" i="1" dirty="0">
                    <a:solidFill>
                      <a:schemeClr val="dk1"/>
                    </a:solidFill>
                    <a:latin typeface="Franklin Gothic Book" panose="020B0503020102020204" pitchFamily="34" charset="0"/>
                  </a:rPr>
                  <a:t>Vice President</a:t>
                </a:r>
              </a:p>
              <a:p>
                <a:pPr marL="0" lvl="0" indent="0" algn="ctr" rtl="0">
                  <a:spcBef>
                    <a:spcPts val="0"/>
                  </a:spcBef>
                  <a:spcAft>
                    <a:spcPts val="0"/>
                  </a:spcAft>
                  <a:buClr>
                    <a:schemeClr val="dk1"/>
                  </a:buClr>
                  <a:buSzPts val="1100"/>
                  <a:buFont typeface="Arial"/>
                  <a:buNone/>
                </a:pPr>
                <a:r>
                  <a:rPr lang="en-US" sz="1600" dirty="0">
                    <a:latin typeface="Franklin Gothic Book" panose="020B0503020102020204" pitchFamily="34" charset="0"/>
                  </a:rPr>
                  <a:t>Optum Serve</a:t>
                </a:r>
                <a:endParaRPr sz="1600" dirty="0">
                  <a:latin typeface="Franklin Gothic Book" panose="020B0503020102020204" pitchFamily="34" charset="0"/>
                </a:endParaRPr>
              </a:p>
            </p:txBody>
          </p:sp>
        </p:grpSp>
        <p:grpSp>
          <p:nvGrpSpPr>
            <p:cNvPr id="21" name="Group 20">
              <a:extLst>
                <a:ext uri="{FF2B5EF4-FFF2-40B4-BE49-F238E27FC236}">
                  <a16:creationId xmlns:a16="http://schemas.microsoft.com/office/drawing/2014/main" id="{72A4D5BF-110F-4D42-8A44-7D00D0304E26}"/>
                </a:ext>
              </a:extLst>
            </p:cNvPr>
            <p:cNvGrpSpPr/>
            <p:nvPr/>
          </p:nvGrpSpPr>
          <p:grpSpPr>
            <a:xfrm>
              <a:off x="4311168" y="3720563"/>
              <a:ext cx="3367854" cy="2572703"/>
              <a:chOff x="-111133" y="1329652"/>
              <a:chExt cx="3680579" cy="2811592"/>
            </a:xfrm>
          </p:grpSpPr>
          <p:pic>
            <p:nvPicPr>
              <p:cNvPr id="25" name="Google Shape;96;p17" descr="Dominick Esposito, Vice President, Westat">
                <a:extLst>
                  <a:ext uri="{FF2B5EF4-FFF2-40B4-BE49-F238E27FC236}">
                    <a16:creationId xmlns:a16="http://schemas.microsoft.com/office/drawing/2014/main" id="{0B366352-F2A8-4FB7-880E-D84E0E57B0D7}"/>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1154702" y="1329652"/>
                <a:ext cx="1206854" cy="1778767"/>
              </a:xfrm>
              <a:prstGeom prst="ellipse">
                <a:avLst/>
              </a:prstGeom>
              <a:blipFill>
                <a:blip r:embed="rId3"/>
                <a:stretch>
                  <a:fillRect/>
                </a:stretch>
              </a:blipFill>
              <a:ln>
                <a:noFill/>
              </a:ln>
            </p:spPr>
          </p:pic>
          <p:sp>
            <p:nvSpPr>
              <p:cNvPr id="26" name="Google Shape;98;p17">
                <a:extLst>
                  <a:ext uri="{FF2B5EF4-FFF2-40B4-BE49-F238E27FC236}">
                    <a16:creationId xmlns:a16="http://schemas.microsoft.com/office/drawing/2014/main" id="{A9C08313-F0D0-4A24-8281-AD3A5B32E89D}"/>
                  </a:ext>
                </a:extLst>
              </p:cNvPr>
              <p:cNvSpPr txBox="1"/>
              <p:nvPr/>
            </p:nvSpPr>
            <p:spPr>
              <a:xfrm>
                <a:off x="-111133" y="3132212"/>
                <a:ext cx="3680579" cy="10090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600" b="1" dirty="0">
                    <a:solidFill>
                      <a:schemeClr val="dk1"/>
                    </a:solidFill>
                    <a:latin typeface="Franklin Gothic Book" panose="020B0503020102020204" pitchFamily="34" charset="0"/>
                  </a:rPr>
                  <a:t>Dominick Esposito</a:t>
                </a:r>
                <a:endParaRPr sz="1600" b="1" dirty="0">
                  <a:solidFill>
                    <a:schemeClr val="dk1"/>
                  </a:solidFill>
                  <a:latin typeface="Franklin Gothic Book" panose="020B0503020102020204" pitchFamily="34" charset="0"/>
                </a:endParaRPr>
              </a:p>
              <a:p>
                <a:pPr marL="0" lvl="0" indent="0" algn="ctr" rtl="0">
                  <a:spcBef>
                    <a:spcPts val="0"/>
                  </a:spcBef>
                  <a:spcAft>
                    <a:spcPts val="0"/>
                  </a:spcAft>
                  <a:buClr>
                    <a:schemeClr val="dk1"/>
                  </a:buClr>
                  <a:buSzPts val="1100"/>
                  <a:buFont typeface="Arial"/>
                  <a:buNone/>
                </a:pPr>
                <a:r>
                  <a:rPr lang="en-US" sz="1600" i="1" dirty="0">
                    <a:solidFill>
                      <a:schemeClr val="dk1"/>
                    </a:solidFill>
                    <a:latin typeface="Franklin Gothic Book" panose="020B0503020102020204" pitchFamily="34" charset="0"/>
                  </a:rPr>
                  <a:t>Vice President </a:t>
                </a:r>
              </a:p>
              <a:p>
                <a:pPr algn="ctr">
                  <a:buClr>
                    <a:schemeClr val="dk1"/>
                  </a:buClr>
                  <a:buSzPts val="1100"/>
                </a:pPr>
                <a:r>
                  <a:rPr lang="en-US" sz="1600" dirty="0" err="1">
                    <a:latin typeface="Franklin Gothic Book" panose="020B0503020102020204" pitchFamily="34" charset="0"/>
                  </a:rPr>
                  <a:t>Westat</a:t>
                </a:r>
                <a:endParaRPr sz="1600" dirty="0">
                  <a:latin typeface="Franklin Gothic Book" panose="020B0503020102020204" pitchFamily="34" charset="0"/>
                </a:endParaRPr>
              </a:p>
            </p:txBody>
          </p:sp>
        </p:grpSp>
        <p:grpSp>
          <p:nvGrpSpPr>
            <p:cNvPr id="22" name="Group 21">
              <a:extLst>
                <a:ext uri="{FF2B5EF4-FFF2-40B4-BE49-F238E27FC236}">
                  <a16:creationId xmlns:a16="http://schemas.microsoft.com/office/drawing/2014/main" id="{B8E229BA-6E17-4953-98DC-A857F979F7F3}"/>
                </a:ext>
              </a:extLst>
            </p:cNvPr>
            <p:cNvGrpSpPr/>
            <p:nvPr/>
          </p:nvGrpSpPr>
          <p:grpSpPr>
            <a:xfrm>
              <a:off x="7902234" y="3764039"/>
              <a:ext cx="3612555" cy="2648645"/>
              <a:chOff x="-29878" y="1377165"/>
              <a:chExt cx="3947999" cy="2894585"/>
            </a:xfrm>
          </p:grpSpPr>
          <p:pic>
            <p:nvPicPr>
              <p:cNvPr id="23" name="Google Shape;96;p17" descr="John Roman, Vice President of Contracts, Procurement, and Pricing ECS Federal">
                <a:extLst>
                  <a:ext uri="{FF2B5EF4-FFF2-40B4-BE49-F238E27FC236}">
                    <a16:creationId xmlns:a16="http://schemas.microsoft.com/office/drawing/2014/main" id="{51EA601F-E8A3-478E-9F30-F46DE168F703}"/>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957629" y="1377165"/>
                <a:ext cx="1601001" cy="1683740"/>
              </a:xfrm>
              <a:prstGeom prst="ellipse">
                <a:avLst/>
              </a:prstGeom>
              <a:blipFill>
                <a:blip r:embed="rId3"/>
                <a:stretch>
                  <a:fillRect/>
                </a:stretch>
              </a:blipFill>
              <a:ln>
                <a:noFill/>
              </a:ln>
            </p:spPr>
          </p:pic>
          <p:sp>
            <p:nvSpPr>
              <p:cNvPr id="24" name="Google Shape;98;p17">
                <a:extLst>
                  <a:ext uri="{FF2B5EF4-FFF2-40B4-BE49-F238E27FC236}">
                    <a16:creationId xmlns:a16="http://schemas.microsoft.com/office/drawing/2014/main" id="{F7259286-EF63-4702-833C-3DC017E25882}"/>
                  </a:ext>
                </a:extLst>
              </p:cNvPr>
              <p:cNvSpPr txBox="1"/>
              <p:nvPr/>
            </p:nvSpPr>
            <p:spPr>
              <a:xfrm>
                <a:off x="-29878" y="3060905"/>
                <a:ext cx="3947999" cy="121084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600" b="1" dirty="0">
                    <a:solidFill>
                      <a:schemeClr val="dk1"/>
                    </a:solidFill>
                    <a:latin typeface="Franklin Gothic Book" panose="020B0503020102020204" pitchFamily="34" charset="0"/>
                  </a:rPr>
                  <a:t>John Roman</a:t>
                </a:r>
                <a:endParaRPr sz="1600" b="1" dirty="0">
                  <a:solidFill>
                    <a:schemeClr val="dk1"/>
                  </a:solidFill>
                  <a:latin typeface="Franklin Gothic Book" panose="020B0503020102020204" pitchFamily="34" charset="0"/>
                </a:endParaRPr>
              </a:p>
              <a:p>
                <a:pPr marL="0" lvl="0" indent="0" algn="ctr" rtl="0">
                  <a:spcBef>
                    <a:spcPts val="0"/>
                  </a:spcBef>
                  <a:spcAft>
                    <a:spcPts val="0"/>
                  </a:spcAft>
                  <a:buClr>
                    <a:schemeClr val="dk1"/>
                  </a:buClr>
                  <a:buSzPts val="1100"/>
                  <a:buFont typeface="Arial"/>
                  <a:buNone/>
                </a:pPr>
                <a:r>
                  <a:rPr lang="en-US" sz="1500" i="1" dirty="0">
                    <a:solidFill>
                      <a:schemeClr val="dk1"/>
                    </a:solidFill>
                    <a:latin typeface="Franklin Gothic Book" panose="020B0503020102020204" pitchFamily="34" charset="0"/>
                  </a:rPr>
                  <a:t>Vice President of Contracts, Procurement, and Pricing</a:t>
                </a:r>
              </a:p>
              <a:p>
                <a:pPr algn="ctr">
                  <a:buClr>
                    <a:schemeClr val="dk1"/>
                  </a:buClr>
                  <a:buSzPts val="1100"/>
                </a:pPr>
                <a:r>
                  <a:rPr lang="en-US" sz="1400" dirty="0">
                    <a:solidFill>
                      <a:schemeClr val="dk1"/>
                    </a:solidFill>
                    <a:latin typeface="Franklin Gothic Book" panose="020B0503020102020204" pitchFamily="34" charset="0"/>
                  </a:rPr>
                  <a:t>ECS Federal</a:t>
                </a:r>
                <a:endParaRPr sz="1400" dirty="0">
                  <a:latin typeface="Franklin Gothic Book" panose="020B0503020102020204" pitchFamily="34" charset="0"/>
                </a:endParaRPr>
              </a:p>
            </p:txBody>
          </p:sp>
        </p:grpSp>
      </p:grpSp>
    </p:spTree>
    <p:extLst>
      <p:ext uri="{BB962C8B-B14F-4D97-AF65-F5344CB8AC3E}">
        <p14:creationId xmlns:p14="http://schemas.microsoft.com/office/powerpoint/2010/main" val="1495439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37EBDA-B103-CC67-5B5B-0E986441F4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2" name="Title 1">
            <a:extLst>
              <a:ext uri="{FF2B5EF4-FFF2-40B4-BE49-F238E27FC236}">
                <a16:creationId xmlns:a16="http://schemas.microsoft.com/office/drawing/2014/main" id="{4E5E824C-4703-A15F-4E1A-FABFDA32C73E}"/>
              </a:ext>
            </a:extLst>
          </p:cNvPr>
          <p:cNvSpPr>
            <a:spLocks noGrp="1"/>
          </p:cNvSpPr>
          <p:nvPr>
            <p:ph type="title"/>
          </p:nvPr>
        </p:nvSpPr>
        <p:spPr>
          <a:xfrm>
            <a:off x="421482" y="0"/>
            <a:ext cx="10515600" cy="775833"/>
          </a:xfrm>
        </p:spPr>
        <p:txBody>
          <a:bodyPr>
            <a:normAutofit/>
          </a:bodyPr>
          <a:lstStyle/>
          <a:p>
            <a:r>
              <a:rPr lang="en-US" sz="3600" b="1" dirty="0">
                <a:solidFill>
                  <a:srgbClr val="2076BB"/>
                </a:solidFill>
                <a:latin typeface="Calibri"/>
                <a:cs typeface="Calibri"/>
              </a:rPr>
              <a:t>Impact of SOW, SOO, and PWS – Example</a:t>
            </a:r>
            <a:endParaRPr lang="en-US" sz="3600" dirty="0"/>
          </a:p>
        </p:txBody>
      </p:sp>
      <p:sp>
        <p:nvSpPr>
          <p:cNvPr id="6" name="TextBox 5">
            <a:extLst>
              <a:ext uri="{FF2B5EF4-FFF2-40B4-BE49-F238E27FC236}">
                <a16:creationId xmlns:a16="http://schemas.microsoft.com/office/drawing/2014/main" id="{62955C49-BE37-26E4-75DE-37814874C4A1}"/>
              </a:ext>
            </a:extLst>
          </p:cNvPr>
          <p:cNvSpPr txBox="1"/>
          <p:nvPr/>
        </p:nvSpPr>
        <p:spPr>
          <a:xfrm>
            <a:off x="443346" y="648856"/>
            <a:ext cx="11194472" cy="646331"/>
          </a:xfrm>
          <a:prstGeom prst="rect">
            <a:avLst/>
          </a:prstGeom>
          <a:noFill/>
        </p:spPr>
        <p:txBody>
          <a:bodyPr wrap="square">
            <a:spAutoFit/>
          </a:bodyPr>
          <a:lstStyle/>
          <a:p>
            <a:r>
              <a:rPr lang="en-US" b="1" dirty="0"/>
              <a:t>Government Need:</a:t>
            </a:r>
            <a:r>
              <a:rPr lang="en-US" dirty="0"/>
              <a:t> The government agency needs to develop a new customer service portal to improve citizen engagement, provide self-service options, and streamline communication with various departments.</a:t>
            </a:r>
          </a:p>
        </p:txBody>
      </p:sp>
      <p:graphicFrame>
        <p:nvGraphicFramePr>
          <p:cNvPr id="5" name="Table 4" descr="Expected Information from the Government&#10;SOW&#10;Objective: Develop a customer service portal to enhance citizen engagement and streamline communication.&#10;Performance Requirements: Portal should handle at least 10,000 concurrent users.&#10;SOO&#10;Objective: Enhance citizen engagement through a user-friendly customer service portal. Improve efficiency in handling citizen requests and communication.&#10;Performance Requirements: Portal must be user-friendly and accessible on various devices. High reliability and security standards. Compliance with accessibility and data protection regulations.&#10;PWS&#10;Objective: Develop a customer service portal that improves citizen engagement and operational efficiency.&#10;Performance Requirements: Portal must support at least 10,000 concurrent users. Average page load under 3 seconds. Compliance with WCAG 2.1 accessibility standards. 99.9% uptime.&#10;Expected Industry Response&#10;SOW&#10;Detailed proposal outlining the approach to meet with requirement. Project plan with timelines, milestones, and resource allocation. Description of technologies and tools to be used. Past performance and experience in similar projects. Cost estimate including development, testing, and maintenance phases.&#10;SOO&#10;Develop a PWS showing innovative design by defining the development approach requirements. Describe the work in terms of the required results rather than &quot;how&quot; the work is to be accomplished. Provide performance standards that measure user-friendliness, security, and accessibility. Cost estimate and timeline for project completion.&#10;PWS&#10;Detailed approach to meet performance standards and outcomes. Technologies and methodologies proposed. Timeline and resource allocation plan. Examples of past performance and similar projects. Cost breakdown for development, testing, deployment, and maintenance. &#10;">
            <a:extLst>
              <a:ext uri="{FF2B5EF4-FFF2-40B4-BE49-F238E27FC236}">
                <a16:creationId xmlns:a16="http://schemas.microsoft.com/office/drawing/2014/main" id="{A8FF28B7-85AB-7190-DB5A-42F4FCB2788E}"/>
              </a:ext>
            </a:extLst>
          </p:cNvPr>
          <p:cNvGraphicFramePr>
            <a:graphicFrameLocks noGrp="1"/>
          </p:cNvGraphicFramePr>
          <p:nvPr>
            <p:extLst>
              <p:ext uri="{D42A27DB-BD31-4B8C-83A1-F6EECF244321}">
                <p14:modId xmlns:p14="http://schemas.microsoft.com/office/powerpoint/2010/main" val="4288016905"/>
              </p:ext>
            </p:extLst>
          </p:nvPr>
        </p:nvGraphicFramePr>
        <p:xfrm>
          <a:off x="443345" y="1400839"/>
          <a:ext cx="11194473" cy="5003800"/>
        </p:xfrm>
        <a:graphic>
          <a:graphicData uri="http://schemas.openxmlformats.org/drawingml/2006/table">
            <a:tbl>
              <a:tblPr firstRow="1">
                <a:tableStyleId>{5C22544A-7EE6-4342-B048-85BDC9FD1C3A}</a:tableStyleId>
              </a:tblPr>
              <a:tblGrid>
                <a:gridCol w="3475814">
                  <a:extLst>
                    <a:ext uri="{9D8B030D-6E8A-4147-A177-3AD203B41FA5}">
                      <a16:colId xmlns:a16="http://schemas.microsoft.com/office/drawing/2014/main" val="1103143762"/>
                    </a:ext>
                  </a:extLst>
                </a:gridCol>
                <a:gridCol w="3987168">
                  <a:extLst>
                    <a:ext uri="{9D8B030D-6E8A-4147-A177-3AD203B41FA5}">
                      <a16:colId xmlns:a16="http://schemas.microsoft.com/office/drawing/2014/main" val="3994606180"/>
                    </a:ext>
                  </a:extLst>
                </a:gridCol>
                <a:gridCol w="3731491">
                  <a:extLst>
                    <a:ext uri="{9D8B030D-6E8A-4147-A177-3AD203B41FA5}">
                      <a16:colId xmlns:a16="http://schemas.microsoft.com/office/drawing/2014/main" val="3790439822"/>
                    </a:ext>
                  </a:extLst>
                </a:gridCol>
              </a:tblGrid>
              <a:tr h="370840">
                <a:tc>
                  <a:txBody>
                    <a:bodyPr/>
                    <a:lstStyle/>
                    <a:p>
                      <a:r>
                        <a:rPr lang="en-US" sz="1800" dirty="0"/>
                        <a:t>SOW</a:t>
                      </a:r>
                    </a:p>
                  </a:txBody>
                  <a:tcPr/>
                </a:tc>
                <a:tc>
                  <a:txBody>
                    <a:bodyPr/>
                    <a:lstStyle/>
                    <a:p>
                      <a:r>
                        <a:rPr lang="en-US" sz="1800" dirty="0"/>
                        <a:t>SOO</a:t>
                      </a:r>
                    </a:p>
                  </a:txBody>
                  <a:tcPr/>
                </a:tc>
                <a:tc>
                  <a:txBody>
                    <a:bodyPr/>
                    <a:lstStyle/>
                    <a:p>
                      <a:r>
                        <a:rPr lang="en-US" sz="1800" dirty="0"/>
                        <a:t>PWS</a:t>
                      </a:r>
                    </a:p>
                  </a:txBody>
                  <a:tcPr/>
                </a:tc>
                <a:extLst>
                  <a:ext uri="{0D108BD9-81ED-4DB2-BD59-A6C34878D82A}">
                    <a16:rowId xmlns:a16="http://schemas.microsoft.com/office/drawing/2014/main" val="2510825018"/>
                  </a:ext>
                </a:extLst>
              </a:tr>
              <a:tr h="204903">
                <a:tc gridSpan="3">
                  <a:txBody>
                    <a:bodyPr/>
                    <a:lstStyle/>
                    <a:p>
                      <a:r>
                        <a:rPr lang="en-US" sz="1400" b="1" i="1" dirty="0"/>
                        <a:t>Expected Information from the Government</a:t>
                      </a:r>
                    </a:p>
                  </a:txBody>
                  <a:tcPr>
                    <a:solidFill>
                      <a:schemeClr val="accent5">
                        <a:lumMod val="60000"/>
                        <a:lumOff val="40000"/>
                      </a:schemeClr>
                    </a:solidFill>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343714152"/>
                  </a:ext>
                </a:extLst>
              </a:tr>
              <a:tr h="370840">
                <a:tc>
                  <a:txBody>
                    <a:bodyPr/>
                    <a:lstStyle/>
                    <a:p>
                      <a:pPr algn="l" fontAlgn="ctr"/>
                      <a:r>
                        <a:rPr lang="en-US" sz="1400" b="1" dirty="0"/>
                        <a:t>Objective:</a:t>
                      </a:r>
                      <a:r>
                        <a:rPr lang="en-US" sz="1400" dirty="0"/>
                        <a:t> </a:t>
                      </a:r>
                      <a:r>
                        <a:rPr lang="en-US" sz="1400" b="1" dirty="0"/>
                        <a:t>Develop a customer service portal </a:t>
                      </a:r>
                      <a:r>
                        <a:rPr lang="en-US" sz="1400" dirty="0"/>
                        <a:t>to enhance citizen engagement and streamline communication.</a:t>
                      </a:r>
                    </a:p>
                    <a:p>
                      <a:pPr algn="l" fontAlgn="ctr"/>
                      <a:endParaRPr lang="en-US" sz="1400" dirty="0"/>
                    </a:p>
                    <a:p>
                      <a:pPr algn="l" fontAlgn="ctr"/>
                      <a:r>
                        <a:rPr lang="en-US" sz="1400" b="1" dirty="0"/>
                        <a:t>Performance Requirements:</a:t>
                      </a:r>
                      <a:r>
                        <a:rPr lang="en-US" sz="1400" dirty="0"/>
                        <a:t> Portal should handle at least 10,000 concurrent users. </a:t>
                      </a:r>
                      <a:endParaRPr lang="en-US" sz="1400" b="0" i="0" u="none" strike="noStrike" dirty="0">
                        <a:solidFill>
                          <a:srgbClr val="000000"/>
                        </a:solidFill>
                        <a:effectLst/>
                        <a:latin typeface="Aptos Narrow" panose="020B0004020202020204" pitchFamily="34" charset="0"/>
                      </a:endParaRPr>
                    </a:p>
                  </a:txBody>
                  <a:tcPr/>
                </a:tc>
                <a:tc>
                  <a:txBody>
                    <a:bodyPr/>
                    <a:lstStyle/>
                    <a:p>
                      <a:pPr algn="l" fontAlgn="ctr"/>
                      <a:r>
                        <a:rPr lang="en-US" sz="1400" b="1" dirty="0"/>
                        <a:t>Objective:</a:t>
                      </a:r>
                      <a:r>
                        <a:rPr lang="en-US" sz="1400" dirty="0"/>
                        <a:t> </a:t>
                      </a:r>
                      <a:r>
                        <a:rPr lang="en-US" sz="1400" b="1" dirty="0"/>
                        <a:t>Enhance citizen engagement </a:t>
                      </a:r>
                      <a:r>
                        <a:rPr lang="en-US" sz="1400" dirty="0"/>
                        <a:t>through a user-friendly customer service portal. Improve efficiency in handling citizen requests and communication.</a:t>
                      </a:r>
                    </a:p>
                    <a:p>
                      <a:pPr algn="l" fontAlgn="ctr"/>
                      <a:endParaRPr lang="en-US" sz="1400" b="1" dirty="0"/>
                    </a:p>
                    <a:p>
                      <a:pPr algn="l" fontAlgn="ctr"/>
                      <a:endParaRPr lang="en-US" sz="1400" b="1" dirty="0"/>
                    </a:p>
                    <a:p>
                      <a:pPr algn="l" fontAlgn="ctr"/>
                      <a:r>
                        <a:rPr lang="en-US" sz="1400" b="1" dirty="0"/>
                        <a:t>Performance Requirements:</a:t>
                      </a:r>
                      <a:r>
                        <a:rPr lang="en-US" sz="1400" dirty="0"/>
                        <a:t> Portal must be user-friendly and accessible on various devices. High reliability and security standards. Compliance with accessibility and data protection regulations</a:t>
                      </a:r>
                      <a:r>
                        <a:rPr lang="en-US" sz="1400" u="none" strike="noStrike" dirty="0">
                          <a:effectLst/>
                        </a:rPr>
                        <a:t>.</a:t>
                      </a:r>
                    </a:p>
                  </a:txBody>
                  <a:tcPr/>
                </a:tc>
                <a:tc>
                  <a:txBody>
                    <a:bodyPr/>
                    <a:lstStyle/>
                    <a:p>
                      <a:pPr algn="l" fontAlgn="ctr"/>
                      <a:r>
                        <a:rPr lang="en-US" sz="1400" b="1" dirty="0"/>
                        <a:t>Objective:</a:t>
                      </a:r>
                      <a:r>
                        <a:rPr lang="en-US" sz="1400" dirty="0"/>
                        <a:t> </a:t>
                      </a:r>
                      <a:r>
                        <a:rPr lang="en-US" sz="1400" b="1" dirty="0"/>
                        <a:t>Develop a customer service portal </a:t>
                      </a:r>
                      <a:r>
                        <a:rPr lang="en-US" sz="1400" dirty="0"/>
                        <a:t>that improves citizen engagement and operational efficiency.</a:t>
                      </a:r>
                    </a:p>
                    <a:p>
                      <a:pPr algn="l" fontAlgn="ctr"/>
                      <a:endParaRPr lang="en-US" sz="1400" dirty="0"/>
                    </a:p>
                    <a:p>
                      <a:pPr algn="l" fontAlgn="ctr"/>
                      <a:r>
                        <a:rPr lang="en-US" sz="1400" b="1" dirty="0"/>
                        <a:t>Performance Requirements:</a:t>
                      </a:r>
                      <a:r>
                        <a:rPr lang="en-US" sz="1400" dirty="0"/>
                        <a:t> Portal must support at least 10,000 concurrent users. Average page load time under 3 seconds. Compliance with WCAG 2.1 accessibility standards. 99.9% uptime.</a:t>
                      </a:r>
                      <a:endParaRPr lang="en-US" sz="1400" b="0" i="0" u="none" strike="noStrike" dirty="0">
                        <a:solidFill>
                          <a:srgbClr val="000000"/>
                        </a:solidFill>
                        <a:effectLst/>
                        <a:latin typeface="Aptos Narrow" panose="020B0004020202020204" pitchFamily="34" charset="0"/>
                      </a:endParaRPr>
                    </a:p>
                  </a:txBody>
                  <a:tcPr/>
                </a:tc>
                <a:extLst>
                  <a:ext uri="{0D108BD9-81ED-4DB2-BD59-A6C34878D82A}">
                    <a16:rowId xmlns:a16="http://schemas.microsoft.com/office/drawing/2014/main" val="2839980363"/>
                  </a:ext>
                </a:extLst>
              </a:tr>
              <a:tr h="188277">
                <a:tc gridSpan="3">
                  <a:txBody>
                    <a:bodyPr/>
                    <a:lstStyle/>
                    <a:p>
                      <a:pPr algn="l" fontAlgn="ctr"/>
                      <a:r>
                        <a:rPr lang="en-US" sz="1400" b="1" i="1" u="none" strike="noStrike" dirty="0">
                          <a:solidFill>
                            <a:srgbClr val="000000"/>
                          </a:solidFill>
                          <a:effectLst/>
                          <a:latin typeface="Aptos Narrow" panose="020B0004020202020204" pitchFamily="34" charset="0"/>
                        </a:rPr>
                        <a:t>Expected Industry Response</a:t>
                      </a:r>
                    </a:p>
                  </a:txBody>
                  <a:tcPr>
                    <a:solidFill>
                      <a:schemeClr val="accent5">
                        <a:lumMod val="60000"/>
                        <a:lumOff val="40000"/>
                      </a:schemeClr>
                    </a:solidFill>
                  </a:tcPr>
                </a:tc>
                <a:tc hMerge="1">
                  <a:txBody>
                    <a:bodyPr/>
                    <a:lstStyle/>
                    <a:p>
                      <a:pPr algn="l" fontAlgn="ctr"/>
                      <a:endParaRPr lang="en-US" sz="1400" u="none" strike="noStrike" dirty="0">
                        <a:effectLst/>
                      </a:endParaRPr>
                    </a:p>
                  </a:txBody>
                  <a:tcPr/>
                </a:tc>
                <a:tc hMerge="1">
                  <a:txBody>
                    <a:bodyPr/>
                    <a:lstStyle/>
                    <a:p>
                      <a:pPr algn="l" fontAlgn="ctr"/>
                      <a:endParaRPr lang="en-US" sz="1400" b="0" i="0" u="none" strike="noStrike" dirty="0">
                        <a:solidFill>
                          <a:srgbClr val="000000"/>
                        </a:solidFill>
                        <a:effectLst/>
                        <a:latin typeface="Aptos Narrow" panose="020B0004020202020204" pitchFamily="34" charset="0"/>
                      </a:endParaRPr>
                    </a:p>
                  </a:txBody>
                  <a:tcPr/>
                </a:tc>
                <a:extLst>
                  <a:ext uri="{0D108BD9-81ED-4DB2-BD59-A6C34878D82A}">
                    <a16:rowId xmlns:a16="http://schemas.microsoft.com/office/drawing/2014/main" val="887697164"/>
                  </a:ext>
                </a:extLst>
              </a:tr>
              <a:tr h="3708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effectLst/>
                        </a:rPr>
                        <a:t>Detailed proposal </a:t>
                      </a:r>
                      <a:r>
                        <a:rPr lang="en-US" sz="1400" u="none" strike="noStrike" dirty="0">
                          <a:effectLst/>
                        </a:rPr>
                        <a:t>outlining the approach to meet each requirement. Project plan with timelines, milestones, and resource allocation. Description of technologies and tools to be used. </a:t>
                      </a:r>
                      <a:r>
                        <a:rPr lang="en-US" sz="1400" b="1" u="none" strike="noStrike" dirty="0">
                          <a:effectLst/>
                        </a:rPr>
                        <a:t>Past performance </a:t>
                      </a:r>
                      <a:r>
                        <a:rPr lang="en-US" sz="1400" u="none" strike="noStrike" dirty="0">
                          <a:effectLst/>
                        </a:rPr>
                        <a:t>and experience in similar projects. </a:t>
                      </a:r>
                      <a:r>
                        <a:rPr lang="en-US" sz="1400" b="1" u="none" strike="noStrike" dirty="0">
                          <a:effectLst/>
                        </a:rPr>
                        <a:t>Cost estimate </a:t>
                      </a:r>
                      <a:r>
                        <a:rPr lang="en-US" sz="1400" u="none" strike="noStrike" dirty="0">
                          <a:effectLst/>
                        </a:rPr>
                        <a:t>including development, testing, and maintenance phases.</a:t>
                      </a:r>
                      <a:endParaRPr lang="en-US" sz="1400" b="0" i="0" u="none" strike="noStrike" dirty="0">
                        <a:solidFill>
                          <a:srgbClr val="000000"/>
                        </a:solidFill>
                        <a:effectLst/>
                        <a:latin typeface="Aptos Narrow" panose="020B0004020202020204" pitchFamily="34" charset="0"/>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effectLst/>
                        </a:rPr>
                        <a:t>Develop a PWS </a:t>
                      </a:r>
                      <a:r>
                        <a:rPr lang="en-US" sz="1400" b="0" u="none" strike="noStrike" dirty="0">
                          <a:effectLst/>
                        </a:rPr>
                        <a:t>showing </a:t>
                      </a:r>
                      <a:r>
                        <a:rPr lang="en-US" sz="1400" b="1" u="none" strike="noStrike" dirty="0">
                          <a:effectLst/>
                        </a:rPr>
                        <a:t>innovative design </a:t>
                      </a:r>
                      <a:r>
                        <a:rPr lang="en-US" sz="1400" u="none" strike="noStrike" dirty="0">
                          <a:effectLst/>
                        </a:rPr>
                        <a:t>by defining the development approach requirements. </a:t>
                      </a:r>
                      <a:r>
                        <a:rPr lang="en-US" sz="1400" u="none" strike="noStrike" kern="1200" dirty="0">
                          <a:solidFill>
                            <a:schemeClr val="dk1"/>
                          </a:solidFill>
                          <a:effectLst/>
                          <a:latin typeface="+mn-lt"/>
                          <a:ea typeface="+mn-ea"/>
                          <a:cs typeface="+mn-cs"/>
                        </a:rPr>
                        <a:t>Describe the work in terms of the </a:t>
                      </a:r>
                      <a:r>
                        <a:rPr lang="en-US" sz="1400" b="1" u="none" strike="noStrike" kern="1200" dirty="0">
                          <a:solidFill>
                            <a:schemeClr val="dk1"/>
                          </a:solidFill>
                          <a:effectLst/>
                          <a:latin typeface="+mn-lt"/>
                          <a:ea typeface="+mn-ea"/>
                          <a:cs typeface="+mn-cs"/>
                        </a:rPr>
                        <a:t>required results </a:t>
                      </a:r>
                      <a:r>
                        <a:rPr lang="en-US" sz="1400" u="none" strike="noStrike" kern="1200" dirty="0">
                          <a:solidFill>
                            <a:schemeClr val="dk1"/>
                          </a:solidFill>
                          <a:effectLst/>
                          <a:latin typeface="+mn-lt"/>
                          <a:ea typeface="+mn-ea"/>
                          <a:cs typeface="+mn-cs"/>
                        </a:rPr>
                        <a:t>rather than "how" the work is to be accomplished. Provide performance standards that measure </a:t>
                      </a:r>
                      <a:r>
                        <a:rPr lang="en-US" sz="1400" u="none" strike="noStrike" dirty="0">
                          <a:effectLst/>
                        </a:rPr>
                        <a:t>user-friendliness, security, and accessibility. </a:t>
                      </a:r>
                      <a:r>
                        <a:rPr lang="en-US" sz="1400" b="1" u="none" strike="noStrike" dirty="0">
                          <a:effectLst/>
                        </a:rPr>
                        <a:t>Cost estimate </a:t>
                      </a:r>
                      <a:r>
                        <a:rPr lang="en-US" sz="1400" u="none" strike="noStrike" dirty="0">
                          <a:effectLst/>
                        </a:rPr>
                        <a:t>and timeline for project completion.</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effectLst/>
                        </a:rPr>
                        <a:t>Detailed approach </a:t>
                      </a:r>
                      <a:r>
                        <a:rPr lang="en-US" sz="1400" u="none" strike="noStrike" dirty="0">
                          <a:effectLst/>
                        </a:rPr>
                        <a:t>to meet performance standards and outcomes. Technologies and methodologies proposed. Timeline and resource allocation plan. </a:t>
                      </a:r>
                      <a:r>
                        <a:rPr lang="en-US" sz="1400" b="1" u="none" strike="noStrike" dirty="0">
                          <a:effectLst/>
                        </a:rPr>
                        <a:t>Examples of past performance </a:t>
                      </a:r>
                      <a:r>
                        <a:rPr lang="en-US" sz="1400" u="none" strike="noStrike" dirty="0">
                          <a:effectLst/>
                        </a:rPr>
                        <a:t>and similar projects. </a:t>
                      </a:r>
                      <a:r>
                        <a:rPr lang="en-US" sz="1400" b="1" u="none" strike="noStrike" dirty="0">
                          <a:effectLst/>
                        </a:rPr>
                        <a:t>Cost breakdown </a:t>
                      </a:r>
                      <a:r>
                        <a:rPr lang="en-US" sz="1400" u="none" strike="noStrike" dirty="0">
                          <a:effectLst/>
                        </a:rPr>
                        <a:t>for development, testing, deployment, and maintenance.</a:t>
                      </a:r>
                      <a:endParaRPr lang="en-US" sz="1400" b="0" i="0" u="none" strike="noStrike" dirty="0">
                        <a:solidFill>
                          <a:srgbClr val="000000"/>
                        </a:solidFill>
                        <a:effectLst/>
                        <a:latin typeface="Aptos Narrow" panose="020B0004020202020204" pitchFamily="34" charset="0"/>
                      </a:endParaRPr>
                    </a:p>
                  </a:txBody>
                  <a:tcPr/>
                </a:tc>
                <a:extLst>
                  <a:ext uri="{0D108BD9-81ED-4DB2-BD59-A6C34878D82A}">
                    <a16:rowId xmlns:a16="http://schemas.microsoft.com/office/drawing/2014/main" val="484292171"/>
                  </a:ext>
                </a:extLst>
              </a:tr>
            </a:tbl>
          </a:graphicData>
        </a:graphic>
      </p:graphicFrame>
    </p:spTree>
    <p:extLst>
      <p:ext uri="{BB962C8B-B14F-4D97-AF65-F5344CB8AC3E}">
        <p14:creationId xmlns:p14="http://schemas.microsoft.com/office/powerpoint/2010/main" val="2828372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F5390-4C24-9F34-88FB-9912DFE3C649}"/>
              </a:ext>
            </a:extLst>
          </p:cNvPr>
          <p:cNvSpPr>
            <a:spLocks noGrp="1"/>
          </p:cNvSpPr>
          <p:nvPr>
            <p:ph type="title"/>
          </p:nvPr>
        </p:nvSpPr>
        <p:spPr>
          <a:xfrm>
            <a:off x="838200" y="-3136899"/>
            <a:ext cx="10515600" cy="3136900"/>
          </a:xfrm>
        </p:spPr>
        <p:txBody>
          <a:bodyPr spcFirstLastPara="1" vert="horz" wrap="square" lIns="91425" tIns="45700" rIns="91425" bIns="45700" rtlCol="0" anchor="b" anchorCtr="0">
            <a:normAutofit fontScale="90000"/>
          </a:bodyPr>
          <a:lstStyle/>
          <a:p>
            <a:pPr lvl="0">
              <a:lnSpc>
                <a:spcPct val="100000"/>
              </a:lnSpc>
              <a:defRPr/>
            </a:pPr>
            <a:r>
              <a:rPr lang="en-US" dirty="0">
                <a:solidFill>
                  <a:srgbClr val="0070C0"/>
                </a:solidFill>
                <a:latin typeface="Futura Bk BT" panose="020B0502020204020303"/>
                <a:ea typeface="Microsoft GothicNeo" panose="020B0503020000020004" pitchFamily="34" charset="-127"/>
                <a:cs typeface="Microsoft GothicNeo" panose="020B0503020000020004" pitchFamily="34" charset="-127"/>
              </a:rPr>
              <a:t>Section C: Description/Specifications/Statement of Work</a:t>
            </a:r>
            <a:br>
              <a:rPr lang="en-US" dirty="0">
                <a:solidFill>
                  <a:srgbClr val="0070C0"/>
                </a:solidFill>
                <a:latin typeface="Futura Bk BT" panose="020B0502020204020303"/>
                <a:ea typeface="Microsoft GothicNeo" panose="020B0503020000020004" pitchFamily="34" charset="-127"/>
                <a:cs typeface="Microsoft GothicNeo" panose="020B0503020000020004" pitchFamily="34" charset="-127"/>
              </a:rPr>
            </a:br>
            <a:r>
              <a:rPr lang="en-US" dirty="0">
                <a:solidFill>
                  <a:srgbClr val="000000"/>
                </a:solidFill>
                <a:ea typeface="Microsoft GothicNeo Light" panose="020B0503020000020004" pitchFamily="34" charset="-127"/>
                <a:cs typeface="Microsoft GothicNeo Light" panose="020B0503020000020004" pitchFamily="34" charset="-127"/>
              </a:rPr>
              <a:t>Industry Expectations for SOW, SOO and PWS</a:t>
            </a:r>
            <a:br>
              <a:rPr lang="en-US" dirty="0">
                <a:solidFill>
                  <a:srgbClr val="000000"/>
                </a:solidFill>
                <a:ea typeface="Microsoft GothicNeo Light" panose="020B0503020000020004" pitchFamily="34" charset="-127"/>
                <a:cs typeface="Microsoft GothicNeo Light" panose="020B0503020000020004" pitchFamily="34" charset="-127"/>
              </a:rPr>
            </a:br>
            <a:endParaRPr lang="en-US" dirty="0"/>
          </a:p>
        </p:txBody>
      </p:sp>
      <p:sp>
        <p:nvSpPr>
          <p:cNvPr id="3" name="TextBox 2">
            <a:extLst>
              <a:ext uri="{FF2B5EF4-FFF2-40B4-BE49-F238E27FC236}">
                <a16:creationId xmlns:a16="http://schemas.microsoft.com/office/drawing/2014/main" id="{9C2A5429-851F-1250-84A0-8D318A48EF58}"/>
              </a:ext>
            </a:extLst>
          </p:cNvPr>
          <p:cNvSpPr txBox="1"/>
          <p:nvPr/>
        </p:nvSpPr>
        <p:spPr>
          <a:xfrm>
            <a:off x="437252" y="296267"/>
            <a:ext cx="107523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Futura Bk BT" panose="020B0502020204020303"/>
                <a:ea typeface="Microsoft GothicNeo" panose="020B0503020000020004" pitchFamily="34" charset="-127"/>
                <a:cs typeface="Microsoft GothicNeo" panose="020B0503020000020004" pitchFamily="34" charset="-127"/>
              </a:rPr>
              <a:t>Section C: Description/Specifications/Statement of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ea typeface="Microsoft GothicNeo Light" panose="020B0503020000020004" pitchFamily="34" charset="-127"/>
                <a:cs typeface="Microsoft GothicNeo Light" panose="020B0503020000020004" pitchFamily="34" charset="-127"/>
              </a:rPr>
              <a:t>Industry Expectations for SOW, SOO and PWS</a:t>
            </a:r>
          </a:p>
        </p:txBody>
      </p:sp>
      <p:graphicFrame>
        <p:nvGraphicFramePr>
          <p:cNvPr id="4" name="Table 3" descr="Element&#10;Project Objectives and Goals- SOO&#10;Specific Tasks and Activities- SOW and PWS&#10;Deliverables and Milestones- SOW and PWS&#10;Timeline and Schedule; Resources and Materials; Personnel Requirements- SOW and PWS&#10;Acceptable Criteria; Reporting and Documentation- SOW and PWS&#10;Flexibility for Approach- SOO and PWS&#10;Performance Assessment Methods- PWS&#10;Performance Standards and Metrics and Quality Expectations and Criteria- SOW and PWS&#10;Scope of Work- SOW and PWS&#10;Common Expectations&#10;Clear Definitions and Cost Considerations; Risk Management; Evaluation and Selection Criteria; Legal and Compliance Requirements-SOW, SOO, and PWS&#10;Desired Outcomes and Results, SOW, SOO, and PWS&#10;Assumptions and Constraints- SOW, SOO, and PWS">
            <a:extLst>
              <a:ext uri="{FF2B5EF4-FFF2-40B4-BE49-F238E27FC236}">
                <a16:creationId xmlns:a16="http://schemas.microsoft.com/office/drawing/2014/main" id="{A4A165BD-A471-E98B-D1B5-640FD90A62E3}"/>
              </a:ext>
            </a:extLst>
          </p:cNvPr>
          <p:cNvGraphicFramePr>
            <a:graphicFrameLocks noGrp="1"/>
          </p:cNvGraphicFramePr>
          <p:nvPr>
            <p:extLst>
              <p:ext uri="{D42A27DB-BD31-4B8C-83A1-F6EECF244321}">
                <p14:modId xmlns:p14="http://schemas.microsoft.com/office/powerpoint/2010/main" val="4240285240"/>
              </p:ext>
            </p:extLst>
          </p:nvPr>
        </p:nvGraphicFramePr>
        <p:xfrm>
          <a:off x="437252" y="1096486"/>
          <a:ext cx="11201399" cy="4611995"/>
        </p:xfrm>
        <a:graphic>
          <a:graphicData uri="http://schemas.openxmlformats.org/drawingml/2006/table">
            <a:tbl>
              <a:tblPr firstRow="1">
                <a:tableStyleId>{5C22544A-7EE6-4342-B048-85BDC9FD1C3A}</a:tableStyleId>
              </a:tblPr>
              <a:tblGrid>
                <a:gridCol w="6429206">
                  <a:extLst>
                    <a:ext uri="{9D8B030D-6E8A-4147-A177-3AD203B41FA5}">
                      <a16:colId xmlns:a16="http://schemas.microsoft.com/office/drawing/2014/main" val="4089494149"/>
                    </a:ext>
                  </a:extLst>
                </a:gridCol>
                <a:gridCol w="1590731">
                  <a:extLst>
                    <a:ext uri="{9D8B030D-6E8A-4147-A177-3AD203B41FA5}">
                      <a16:colId xmlns:a16="http://schemas.microsoft.com/office/drawing/2014/main" val="1449387645"/>
                    </a:ext>
                  </a:extLst>
                </a:gridCol>
                <a:gridCol w="1590731">
                  <a:extLst>
                    <a:ext uri="{9D8B030D-6E8A-4147-A177-3AD203B41FA5}">
                      <a16:colId xmlns:a16="http://schemas.microsoft.com/office/drawing/2014/main" val="186639939"/>
                    </a:ext>
                  </a:extLst>
                </a:gridCol>
                <a:gridCol w="1590731">
                  <a:extLst>
                    <a:ext uri="{9D8B030D-6E8A-4147-A177-3AD203B41FA5}">
                      <a16:colId xmlns:a16="http://schemas.microsoft.com/office/drawing/2014/main" val="1585239844"/>
                    </a:ext>
                  </a:extLst>
                </a:gridCol>
              </a:tblGrid>
              <a:tr h="256781">
                <a:tc>
                  <a:txBody>
                    <a:bodyPr/>
                    <a:lstStyle/>
                    <a:p>
                      <a:pPr algn="ctr" fontAlgn="ctr"/>
                      <a:r>
                        <a:rPr lang="en-US" sz="1600" b="1" u="none" strike="noStrike" dirty="0" err="1">
                          <a:effectLst/>
                        </a:rPr>
                        <a:t>ElementAccepta</a:t>
                      </a:r>
                      <a:endParaRPr lang="en-US" sz="16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b="1" u="none" strike="noStrike" dirty="0">
                          <a:effectLst/>
                        </a:rPr>
                        <a:t>SOW</a:t>
                      </a:r>
                      <a:endParaRPr lang="en-US" sz="16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b="1" u="none" strike="noStrike" dirty="0">
                          <a:effectLst/>
                        </a:rPr>
                        <a:t>SOO</a:t>
                      </a:r>
                      <a:endParaRPr lang="en-US" sz="16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b="1" u="none" strike="noStrike" dirty="0">
                          <a:effectLst/>
                        </a:rPr>
                        <a:t>PWS</a:t>
                      </a:r>
                      <a:endParaRPr lang="en-US" sz="1600" b="1"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4154590838"/>
                  </a:ext>
                </a:extLst>
              </a:tr>
              <a:tr h="256781">
                <a:tc>
                  <a:txBody>
                    <a:bodyPr/>
                    <a:lstStyle/>
                    <a:p>
                      <a:pPr algn="l" fontAlgn="ctr"/>
                      <a:r>
                        <a:rPr lang="en-US" sz="1600" u="none" strike="noStrike">
                          <a:effectLst/>
                        </a:rPr>
                        <a:t>Project Objectives and Goals</a:t>
                      </a:r>
                      <a:endParaRPr lang="en-US" sz="16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684931996"/>
                  </a:ext>
                </a:extLst>
              </a:tr>
              <a:tr h="256781">
                <a:tc>
                  <a:txBody>
                    <a:bodyPr/>
                    <a:lstStyle/>
                    <a:p>
                      <a:pPr algn="l" fontAlgn="ctr"/>
                      <a:r>
                        <a:rPr lang="en-US" sz="1600" u="none" strike="noStrike" dirty="0">
                          <a:effectLst/>
                        </a:rPr>
                        <a:t>Specific Tasks and Activities</a:t>
                      </a:r>
                      <a:endParaRPr lang="en-US" sz="16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431200878"/>
                  </a:ext>
                </a:extLst>
              </a:tr>
              <a:tr h="256781">
                <a:tc>
                  <a:txBody>
                    <a:bodyPr/>
                    <a:lstStyle/>
                    <a:p>
                      <a:pPr algn="l" fontAlgn="ctr"/>
                      <a:r>
                        <a:rPr lang="en-US" sz="1600" u="none" strike="noStrike" dirty="0">
                          <a:effectLst/>
                        </a:rPr>
                        <a:t>Deliverables and Milestones</a:t>
                      </a:r>
                      <a:endParaRPr lang="en-US" sz="16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344152050"/>
                  </a:ext>
                </a:extLst>
              </a:tr>
              <a:tr h="508323">
                <a:tc>
                  <a:txBody>
                    <a:bodyPr/>
                    <a:lstStyle/>
                    <a:p>
                      <a:pPr algn="l" fontAlgn="ctr"/>
                      <a:r>
                        <a:rPr lang="en-US" sz="1600" u="none" strike="noStrike" dirty="0">
                          <a:effectLst/>
                        </a:rPr>
                        <a:t>Timeline and Schedule; Resources and Materials; Personnel Requirements</a:t>
                      </a:r>
                      <a:endParaRPr lang="en-US" sz="16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a:t>
                      </a:r>
                      <a:endParaRPr lang="en-US"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378987894"/>
                  </a:ext>
                </a:extLst>
              </a:tr>
              <a:tr h="426109">
                <a:tc>
                  <a:txBody>
                    <a:bodyPr/>
                    <a:lstStyle/>
                    <a:p>
                      <a:pPr algn="l" fontAlgn="ctr"/>
                      <a:r>
                        <a:rPr lang="en-US" sz="1600" u="none" strike="noStrike" dirty="0">
                          <a:effectLst/>
                        </a:rPr>
                        <a:t>Acceptance Criteria; Reporting and Documentation</a:t>
                      </a:r>
                      <a:endParaRPr lang="en-US" sz="16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a:t>
                      </a:r>
                      <a:endParaRPr lang="en-US"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227201713"/>
                  </a:ext>
                </a:extLst>
              </a:tr>
              <a:tr h="256781">
                <a:tc>
                  <a:txBody>
                    <a:bodyPr/>
                    <a:lstStyle/>
                    <a:p>
                      <a:pPr algn="l" fontAlgn="ctr"/>
                      <a:r>
                        <a:rPr lang="en-US" sz="1600" u="none" strike="noStrike" dirty="0">
                          <a:effectLst/>
                        </a:rPr>
                        <a:t>Flexibility for Approach</a:t>
                      </a:r>
                      <a:endParaRPr lang="en-US" sz="16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975864374"/>
                  </a:ext>
                </a:extLst>
              </a:tr>
              <a:tr h="256781">
                <a:tc>
                  <a:txBody>
                    <a:bodyPr/>
                    <a:lstStyle/>
                    <a:p>
                      <a:pPr algn="l" fontAlgn="ctr"/>
                      <a:r>
                        <a:rPr lang="en-US" sz="1600" u="none" strike="noStrike" dirty="0">
                          <a:effectLst/>
                        </a:rPr>
                        <a:t>Performance Assessment Methods</a:t>
                      </a:r>
                      <a:endParaRPr lang="en-US" sz="16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817238207"/>
                  </a:ext>
                </a:extLst>
              </a:tr>
              <a:tr h="256781">
                <a:tc>
                  <a:txBody>
                    <a:bodyPr/>
                    <a:lstStyle/>
                    <a:p>
                      <a:pPr algn="l" fontAlgn="ctr"/>
                      <a:r>
                        <a:rPr lang="en-US" sz="1600" u="none" strike="noStrike" dirty="0">
                          <a:effectLst/>
                        </a:rPr>
                        <a:t>Performance Standards and Metrics and Quality Expectations and Criteria</a:t>
                      </a:r>
                      <a:endParaRPr lang="en-US" sz="16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endParaRPr lang="en-US"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914214189"/>
                  </a:ext>
                </a:extLst>
              </a:tr>
              <a:tr h="256781">
                <a:tc>
                  <a:txBody>
                    <a:bodyPr/>
                    <a:lstStyle/>
                    <a:p>
                      <a:pPr algn="l" fontAlgn="ctr"/>
                      <a:r>
                        <a:rPr lang="en-US" sz="1600" u="none" strike="noStrike">
                          <a:effectLst/>
                        </a:rPr>
                        <a:t>Scope of Work</a:t>
                      </a:r>
                      <a:endParaRPr lang="en-US" sz="16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a:t>
                      </a:r>
                      <a:endParaRPr lang="en-US"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4015644771"/>
                  </a:ext>
                </a:extLst>
              </a:tr>
              <a:tr h="227889">
                <a:tc gridSpan="4">
                  <a:txBody>
                    <a:bodyPr/>
                    <a:lstStyle/>
                    <a:p>
                      <a:pPr algn="l" fontAlgn="ctr"/>
                      <a:r>
                        <a:rPr lang="en-US" sz="1600" b="1" i="0" u="none" strike="noStrike" dirty="0">
                          <a:solidFill>
                            <a:srgbClr val="000000"/>
                          </a:solidFill>
                          <a:effectLst/>
                          <a:latin typeface="Aptos Narrow" panose="020B0004020202020204" pitchFamily="34" charset="0"/>
                        </a:rPr>
                        <a:t>Common Expectations</a:t>
                      </a:r>
                    </a:p>
                  </a:txBody>
                  <a:tcPr marL="6350" marR="6350" marT="6350" marB="0" anchor="ctr">
                    <a:solidFill>
                      <a:schemeClr val="accent6">
                        <a:lumMod val="40000"/>
                        <a:lumOff val="60000"/>
                      </a:schemeClr>
                    </a:solidFill>
                  </a:tcPr>
                </a:tc>
                <a:tc hMerge="1">
                  <a:txBody>
                    <a:bodyPr/>
                    <a:lstStyle/>
                    <a:p>
                      <a:pPr algn="ctr" fontAlgn="ctr"/>
                      <a:endParaRPr lang="en-US" sz="1800" b="0" i="0" u="none" strike="noStrike" dirty="0">
                        <a:solidFill>
                          <a:srgbClr val="000000"/>
                        </a:solidFill>
                        <a:effectLst/>
                        <a:highlight>
                          <a:srgbClr val="FFFF00"/>
                        </a:highlight>
                        <a:latin typeface="Aptos Narrow" panose="020B0004020202020204" pitchFamily="34" charset="0"/>
                      </a:endParaRPr>
                    </a:p>
                  </a:txBody>
                  <a:tcPr marL="6350" marR="6350" marT="6350" marB="0" anchor="ctr">
                    <a:solidFill>
                      <a:srgbClr val="00B050"/>
                    </a:solidFill>
                  </a:tcPr>
                </a:tc>
                <a:tc hMerge="1">
                  <a:txBody>
                    <a:bodyPr/>
                    <a:lstStyle/>
                    <a:p>
                      <a:pPr algn="ctr" fontAlgn="ctr"/>
                      <a:endParaRPr lang="en-US" sz="1800" b="0" i="0" u="none" strike="noStrike" dirty="0">
                        <a:solidFill>
                          <a:srgbClr val="000000"/>
                        </a:solidFill>
                        <a:effectLst/>
                        <a:highlight>
                          <a:srgbClr val="FFFF00"/>
                        </a:highlight>
                        <a:latin typeface="Aptos Narrow" panose="020B0004020202020204" pitchFamily="34" charset="0"/>
                      </a:endParaRPr>
                    </a:p>
                  </a:txBody>
                  <a:tcPr marL="6350" marR="6350" marT="6350" marB="0" anchor="ctr">
                    <a:solidFill>
                      <a:srgbClr val="00B050"/>
                    </a:solidFill>
                  </a:tcPr>
                </a:tc>
                <a:tc hMerge="1">
                  <a:txBody>
                    <a:bodyPr/>
                    <a:lstStyle/>
                    <a:p>
                      <a:pPr algn="ctr" fontAlgn="ctr"/>
                      <a:endParaRPr lang="en-US" sz="1800" b="0" i="0" u="none" strike="noStrike" dirty="0">
                        <a:solidFill>
                          <a:srgbClr val="00B050"/>
                        </a:solidFill>
                        <a:effectLst/>
                        <a:highlight>
                          <a:srgbClr val="FFFF00"/>
                        </a:highlight>
                        <a:latin typeface="Aptos Narrow" panose="020B0004020202020204" pitchFamily="34" charset="0"/>
                      </a:endParaRPr>
                    </a:p>
                  </a:txBody>
                  <a:tcPr marL="6350" marR="6350" marT="6350" marB="0" anchor="ctr">
                    <a:solidFill>
                      <a:srgbClr val="00B050"/>
                    </a:solidFill>
                  </a:tcPr>
                </a:tc>
                <a:extLst>
                  <a:ext uri="{0D108BD9-81ED-4DB2-BD59-A6C34878D82A}">
                    <a16:rowId xmlns:a16="http://schemas.microsoft.com/office/drawing/2014/main" val="3051260471"/>
                  </a:ext>
                </a:extLst>
              </a:tr>
              <a:tr h="859563">
                <a:tc>
                  <a:txBody>
                    <a:bodyPr/>
                    <a:lstStyle/>
                    <a:p>
                      <a:pPr algn="l" fontAlgn="ctr"/>
                      <a:r>
                        <a:rPr lang="en-US" sz="1600" u="none" strike="noStrike" dirty="0">
                          <a:effectLst/>
                        </a:rPr>
                        <a:t>Clear Definitions; Budget and Cost Considerations; Risk Management; Evaluation and Selection Criteria; Legal and Compliance Requirements</a:t>
                      </a:r>
                      <a:endParaRPr lang="en-US" sz="16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4002582675"/>
                  </a:ext>
                </a:extLst>
              </a:tr>
              <a:tr h="256781">
                <a:tc>
                  <a:txBody>
                    <a:bodyPr/>
                    <a:lstStyle/>
                    <a:p>
                      <a:pPr algn="l" fontAlgn="ctr"/>
                      <a:r>
                        <a:rPr lang="en-US" sz="1600" u="none" strike="noStrike">
                          <a:effectLst/>
                        </a:rPr>
                        <a:t>Desired Outcomes and Results</a:t>
                      </a:r>
                      <a:endParaRPr lang="en-US" sz="16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a:t>
                      </a:r>
                      <a:endParaRPr lang="en-US"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84895127"/>
                  </a:ext>
                </a:extLst>
              </a:tr>
              <a:tr h="256781">
                <a:tc>
                  <a:txBody>
                    <a:bodyPr/>
                    <a:lstStyle/>
                    <a:p>
                      <a:pPr algn="l" fontAlgn="ctr"/>
                      <a:r>
                        <a:rPr lang="en-US" sz="1600" u="none" strike="noStrike" dirty="0">
                          <a:effectLst/>
                        </a:rPr>
                        <a:t>Assumptions and Constraints</a:t>
                      </a:r>
                      <a:endParaRPr lang="en-US" sz="16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719435697"/>
                  </a:ext>
                </a:extLst>
              </a:tr>
            </a:tbl>
          </a:graphicData>
        </a:graphic>
      </p:graphicFrame>
    </p:spTree>
    <p:extLst>
      <p:ext uri="{BB962C8B-B14F-4D97-AF65-F5344CB8AC3E}">
        <p14:creationId xmlns:p14="http://schemas.microsoft.com/office/powerpoint/2010/main" val="2894874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D317-C047-3328-15B5-9AA8DB1D08D4}"/>
              </a:ext>
            </a:extLst>
          </p:cNvPr>
          <p:cNvSpPr>
            <a:spLocks noGrp="1"/>
          </p:cNvSpPr>
          <p:nvPr>
            <p:ph type="title"/>
          </p:nvPr>
        </p:nvSpPr>
        <p:spPr>
          <a:xfrm>
            <a:off x="838200" y="246725"/>
            <a:ext cx="10515600" cy="481898"/>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US" sz="3600" b="1" i="0" u="none" strike="noStrike" kern="1200" cap="none" spc="0" normalizeH="0" baseline="0" noProof="0" dirty="0">
                <a:ln>
                  <a:noFill/>
                </a:ln>
                <a:solidFill>
                  <a:srgbClr val="0070C0"/>
                </a:solidFill>
                <a:effectLst/>
                <a:uLnTx/>
                <a:uFillTx/>
                <a:latin typeface="Futura Bk BT" panose="020B0502020204020303"/>
                <a:ea typeface="Microsoft GothicNeo" panose="020B0503020000020004" pitchFamily="34" charset="-127"/>
                <a:cs typeface="Microsoft GothicNeo" panose="020B0503020000020004" pitchFamily="34" charset="-127"/>
              </a:rPr>
              <a:t>Suggestions in Section C </a:t>
            </a:r>
            <a:endParaRPr lang="en-US" dirty="0"/>
          </a:p>
        </p:txBody>
      </p:sp>
      <p:sp>
        <p:nvSpPr>
          <p:cNvPr id="5" name="Content Placeholder 4">
            <a:extLst>
              <a:ext uri="{FF2B5EF4-FFF2-40B4-BE49-F238E27FC236}">
                <a16:creationId xmlns:a16="http://schemas.microsoft.com/office/drawing/2014/main" id="{78D81B03-82DB-EEA4-3BB7-C7CA1F354B36}"/>
              </a:ext>
            </a:extLst>
          </p:cNvPr>
          <p:cNvSpPr>
            <a:spLocks noGrp="1"/>
          </p:cNvSpPr>
          <p:nvPr>
            <p:ph idx="1"/>
          </p:nvPr>
        </p:nvSpPr>
        <p:spPr>
          <a:xfrm>
            <a:off x="584461" y="847024"/>
            <a:ext cx="10935093" cy="5645851"/>
          </a:xfrm>
        </p:spPr>
        <p:txBody>
          <a:bodyPr>
            <a:normAutofit lnSpcReduction="10000"/>
          </a:bodyPr>
          <a:lstStyle/>
          <a:p>
            <a:pPr lvl="1" indent="-349885">
              <a:buFont typeface="Courier New" panose="02070309020205020404" pitchFamily="49" charset="0"/>
              <a:buChar char="o"/>
            </a:pPr>
            <a:r>
              <a:rPr lang="en-US" sz="2000" dirty="0"/>
              <a:t>Use an SOW or PWS when the Government wants to use the same approach and is </a:t>
            </a:r>
            <a:r>
              <a:rPr lang="en-US" sz="2000" b="1" dirty="0"/>
              <a:t>not </a:t>
            </a:r>
            <a:r>
              <a:rPr lang="en-US" sz="2000" dirty="0"/>
              <a:t>seeking something new.</a:t>
            </a:r>
          </a:p>
          <a:p>
            <a:pPr marL="335915" lvl="1" indent="0">
              <a:buNone/>
            </a:pPr>
            <a:endParaRPr lang="en-US" sz="2000" dirty="0"/>
          </a:p>
          <a:p>
            <a:pPr lvl="1" indent="-349885">
              <a:buFont typeface="Courier New" panose="02070309020205020404" pitchFamily="49" charset="0"/>
              <a:buChar char="o"/>
            </a:pPr>
            <a:r>
              <a:rPr lang="en-US" sz="2000" dirty="0"/>
              <a:t>Give enough space to respond to all “</a:t>
            </a:r>
            <a:r>
              <a:rPr lang="en-US" sz="2000" dirty="0" err="1"/>
              <a:t>Shalls</a:t>
            </a:r>
            <a:r>
              <a:rPr lang="en-US" sz="2000" dirty="0"/>
              <a:t>”. </a:t>
            </a:r>
          </a:p>
          <a:p>
            <a:pPr marL="335915" lvl="1" indent="0">
              <a:buNone/>
            </a:pPr>
            <a:endParaRPr lang="en-US" sz="2000" dirty="0"/>
          </a:p>
          <a:p>
            <a:pPr lvl="1" indent="-349885">
              <a:buFont typeface="Courier New" panose="02070309020205020404" pitchFamily="49" charset="0"/>
              <a:buChar char="o"/>
            </a:pPr>
            <a:r>
              <a:rPr lang="en-US" sz="2000" dirty="0"/>
              <a:t>Use a SOO when seeking innovation or a different way of operating so industry can propose how they will solve the problem or achieve the desired results</a:t>
            </a:r>
          </a:p>
          <a:p>
            <a:pPr marL="335915" lvl="1" indent="0">
              <a:buNone/>
            </a:pPr>
            <a:endParaRPr lang="en-US" sz="2000" dirty="0"/>
          </a:p>
          <a:p>
            <a:pPr lvl="1" indent="-349885">
              <a:buFont typeface="Courier New" panose="02070309020205020404" pitchFamily="49" charset="0"/>
              <a:buChar char="o"/>
            </a:pPr>
            <a:r>
              <a:rPr lang="en-US" sz="2000" dirty="0"/>
              <a:t>Even O&amp;M can involve innovation and require an SOO </a:t>
            </a:r>
          </a:p>
          <a:p>
            <a:pPr lvl="2" indent="-349885"/>
            <a:r>
              <a:rPr lang="en-US" b="1" dirty="0"/>
              <a:t>Example</a:t>
            </a:r>
            <a:r>
              <a:rPr lang="en-US" dirty="0"/>
              <a:t>: The objective of this contract is to maintain and enhance our existing IT infrastructure with innovative AI-driven operations solutions. The goal is to improve operational efficiency, reduce downtime, and enhance predictive maintenance capabilities through advanced artificial intelligence and machine learning technologies.</a:t>
            </a:r>
          </a:p>
          <a:p>
            <a:pPr marL="793115" lvl="2" indent="0">
              <a:buNone/>
            </a:pPr>
            <a:endParaRPr lang="en-US" dirty="0"/>
          </a:p>
          <a:p>
            <a:pPr lvl="1" indent="-349885">
              <a:buFont typeface="Courier New" panose="02070309020205020404" pitchFamily="49" charset="0"/>
              <a:buChar char="o"/>
            </a:pPr>
            <a:r>
              <a:rPr lang="en-US" sz="2000" dirty="0"/>
              <a:t>If using a SOO, consider including more direct guidelines on what should and should not be included in an Offeror’s PWS response to ensure clarity in how it is different from a technical approach narrative in response to a PWS or SOW</a:t>
            </a:r>
          </a:p>
          <a:p>
            <a:pPr lvl="2" indent="-349885"/>
            <a:r>
              <a:rPr lang="en-US" dirty="0"/>
              <a:t>Consider providing templates for the PWS and allow industry to provide a short (3-5 pages) executive summary to provide their solution approach and benefits that is not part of the actual PWS and not be included in the final contract</a:t>
            </a:r>
          </a:p>
          <a:p>
            <a:pPr marL="335915" lvl="1" indent="0">
              <a:buNone/>
            </a:pPr>
            <a:endParaRPr lang="en-US" sz="2000" dirty="0"/>
          </a:p>
          <a:p>
            <a:pPr indent="-349885" fontAlgn="base">
              <a:buFont typeface="Courier New" panose="02070309020205020404" pitchFamily="49" charset="0"/>
              <a:buChar char="o"/>
            </a:pPr>
            <a:endParaRPr lang="en-US" sz="2000" dirty="0"/>
          </a:p>
        </p:txBody>
      </p:sp>
    </p:spTree>
    <p:extLst>
      <p:ext uri="{BB962C8B-B14F-4D97-AF65-F5344CB8AC3E}">
        <p14:creationId xmlns:p14="http://schemas.microsoft.com/office/powerpoint/2010/main" val="3624376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A7D30-9396-E0C1-F10A-A1EFF1E1A4F7}"/>
              </a:ext>
            </a:extLst>
          </p:cNvPr>
          <p:cNvSpPr>
            <a:spLocks noGrp="1"/>
          </p:cNvSpPr>
          <p:nvPr>
            <p:ph type="title"/>
          </p:nvPr>
        </p:nvSpPr>
        <p:spPr>
          <a:xfrm>
            <a:off x="838200" y="-993441"/>
            <a:ext cx="10515600" cy="993441"/>
          </a:xfrm>
        </p:spPr>
        <p:txBody>
          <a:bodyPr spcFirstLastPara="1" vert="horz" wrap="square" lIns="91425" tIns="45700" rIns="91425" bIns="45700" rtlCol="0" anchor="b" anchorCtr="0">
            <a:normAutofit fontScale="90000"/>
          </a:bodyPr>
          <a:lstStyle/>
          <a:p>
            <a:r>
              <a:rPr lang="en-US" dirty="0"/>
              <a:t>Section B: Supplies or Services and Prices/Costs</a:t>
            </a:r>
          </a:p>
        </p:txBody>
      </p:sp>
      <p:sp>
        <p:nvSpPr>
          <p:cNvPr id="6" name="TextBox 5">
            <a:extLst>
              <a:ext uri="{FF2B5EF4-FFF2-40B4-BE49-F238E27FC236}">
                <a16:creationId xmlns:a16="http://schemas.microsoft.com/office/drawing/2014/main" id="{D74E0887-C5B1-8C4D-7DA1-69EAED64FC13}"/>
              </a:ext>
            </a:extLst>
          </p:cNvPr>
          <p:cNvSpPr txBox="1"/>
          <p:nvPr/>
        </p:nvSpPr>
        <p:spPr>
          <a:xfrm>
            <a:off x="350273" y="296267"/>
            <a:ext cx="11421424" cy="8002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Futura Bk BT" panose="020B0502020204020303"/>
                <a:ea typeface="Microsoft GothicNeo" panose="020B0503020000020004" pitchFamily="34" charset="-127"/>
                <a:cs typeface="Microsoft GothicNeo" panose="020B0503020000020004" pitchFamily="34" charset="-127"/>
              </a:rPr>
              <a:t>Section B: </a:t>
            </a:r>
            <a:r>
              <a:rPr kumimoji="0" lang="en-US" sz="2800" b="1" i="0" u="none" strike="noStrike" kern="1200" cap="none" spc="0" normalizeH="0" baseline="0" noProof="0" dirty="0">
                <a:ln>
                  <a:noFill/>
                </a:ln>
                <a:solidFill>
                  <a:srgbClr val="0070C0"/>
                </a:solidFill>
                <a:effectLst/>
                <a:uLnTx/>
                <a:uFillTx/>
                <a:latin typeface="Futura Bk BT" panose="020B0502020204020303"/>
                <a:ea typeface="Microsoft GothicNeo"/>
                <a:cs typeface="Microsoft GothicNeo"/>
              </a:rPr>
              <a:t>Supplies or Services and Prices/Costs</a:t>
            </a:r>
            <a:r>
              <a:rPr lang="en-US" sz="2800" b="1" dirty="0">
                <a:solidFill>
                  <a:srgbClr val="0070C0"/>
                </a:solidFill>
                <a:latin typeface="Futura Bk BT" panose="020B0502020204020303"/>
                <a:ea typeface="Microsoft GothicNeo"/>
                <a:cs typeface="Microsoft GothicNeo"/>
              </a:rPr>
              <a:t> </a:t>
            </a:r>
            <a:endParaRPr kumimoji="0" lang="en-US" sz="2800" b="1" i="0" u="none" strike="noStrike" kern="1200" cap="none" spc="0" normalizeH="0" baseline="0" noProof="0" dirty="0">
              <a:ln>
                <a:noFill/>
              </a:ln>
              <a:solidFill>
                <a:srgbClr val="0070C0"/>
              </a:solidFill>
              <a:effectLst/>
              <a:uLnTx/>
              <a:uFillTx/>
              <a:latin typeface="Futura Bk BT" panose="020B0502020204020303"/>
              <a:ea typeface="Microsoft GothicNeo" panose="020B0503020000020004" pitchFamily="34" charset="-127"/>
              <a:cs typeface="Microsoft GothicNeo"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ea typeface="Microsoft GothicNeo Light" panose="020B0503020000020004" pitchFamily="34" charset="-127"/>
                <a:cs typeface="Microsoft GothicNeo Light" panose="020B0503020000020004" pitchFamily="34" charset="-127"/>
              </a:rPr>
              <a:t>Industry Engagement and Clear Requirements</a:t>
            </a:r>
          </a:p>
        </p:txBody>
      </p:sp>
      <p:sp>
        <p:nvSpPr>
          <p:cNvPr id="7" name="TextBox 6">
            <a:extLst>
              <a:ext uri="{FF2B5EF4-FFF2-40B4-BE49-F238E27FC236}">
                <a16:creationId xmlns:a16="http://schemas.microsoft.com/office/drawing/2014/main" id="{509F3272-24FD-4630-15FB-74464B05F627}"/>
              </a:ext>
            </a:extLst>
          </p:cNvPr>
          <p:cNvSpPr txBox="1"/>
          <p:nvPr/>
        </p:nvSpPr>
        <p:spPr>
          <a:xfrm>
            <a:off x="115615" y="1234605"/>
            <a:ext cx="11929240" cy="1200329"/>
          </a:xfrm>
          <a:prstGeom prst="rect">
            <a:avLst/>
          </a:prstGeom>
          <a:noFill/>
        </p:spPr>
        <p:txBody>
          <a:bodyPr wrap="square">
            <a:spAutoFit/>
          </a:bodyPr>
          <a:lstStyle/>
          <a:p>
            <a:pPr algn="ctr">
              <a:defRPr/>
            </a:pPr>
            <a:r>
              <a:rPr lang="en-US" sz="2400" b="1" dirty="0">
                <a:solidFill>
                  <a:prstClr val="black"/>
                </a:solidFill>
                <a:ea typeface="Microsoft GothicNeo Light" panose="020B0503020000020004" pitchFamily="34" charset="-127"/>
                <a:cs typeface="Microsoft GothicNeo Light" panose="020B0503020000020004" pitchFamily="34" charset="-127"/>
              </a:rPr>
              <a:t>Challenge: </a:t>
            </a:r>
            <a:r>
              <a:rPr lang="en-US" sz="2400" dirty="0">
                <a:solidFill>
                  <a:prstClr val="black"/>
                </a:solidFill>
                <a:ea typeface="Microsoft GothicNeo Light" panose="020B0503020000020004" pitchFamily="34" charset="-127"/>
                <a:cs typeface="Microsoft GothicNeo Light" panose="020B0503020000020004" pitchFamily="34" charset="-127"/>
              </a:rPr>
              <a:t>The RFP does not include: enough information, clear requirements, or desired outcomes - impacting Industry’s ability to provide accurate pricing.</a:t>
            </a:r>
          </a:p>
          <a:p>
            <a:pPr algn="ctr">
              <a:defRPr/>
            </a:pPr>
            <a:endParaRPr kumimoji="0" lang="en-US" sz="2400" b="0" i="0" u="none" strike="noStrike" kern="1200" cap="none" spc="0" normalizeH="0" baseline="0" noProof="0" dirty="0">
              <a:ln>
                <a:noFill/>
              </a:ln>
              <a:solidFill>
                <a:prstClr val="black"/>
              </a:solidFill>
              <a:effectLst/>
              <a:uLnTx/>
              <a:uFillTx/>
              <a:ea typeface="Microsoft GothicNeo Light" panose="020B0503020000020004" pitchFamily="34" charset="-127"/>
              <a:cs typeface="Microsoft GothicNeo Light" panose="020B0503020000020004" pitchFamily="34" charset="-127"/>
            </a:endParaRPr>
          </a:p>
        </p:txBody>
      </p:sp>
      <p:grpSp>
        <p:nvGrpSpPr>
          <p:cNvPr id="2" name="Group 1" descr="The first bullet discusses market research focused on price structure and the second bullet identifies a list of clear technical and scoping requirements.">
            <a:extLst>
              <a:ext uri="{FF2B5EF4-FFF2-40B4-BE49-F238E27FC236}">
                <a16:creationId xmlns:a16="http://schemas.microsoft.com/office/drawing/2014/main" id="{C0C98CE8-47D3-4849-1705-4B3BBE9E8259}"/>
              </a:ext>
            </a:extLst>
          </p:cNvPr>
          <p:cNvGrpSpPr/>
          <p:nvPr/>
        </p:nvGrpSpPr>
        <p:grpSpPr>
          <a:xfrm>
            <a:off x="567835" y="2136651"/>
            <a:ext cx="11056330" cy="3913470"/>
            <a:chOff x="1108541" y="2037829"/>
            <a:chExt cx="9139705" cy="3901213"/>
          </a:xfrm>
        </p:grpSpPr>
        <p:grpSp>
          <p:nvGrpSpPr>
            <p:cNvPr id="2075" name="Group 2074">
              <a:extLst>
                <a:ext uri="{FF2B5EF4-FFF2-40B4-BE49-F238E27FC236}">
                  <a16:creationId xmlns:a16="http://schemas.microsoft.com/office/drawing/2014/main" id="{26BD3E88-9745-BAD3-A003-F0DC08A472BE}"/>
                </a:ext>
              </a:extLst>
            </p:cNvPr>
            <p:cNvGrpSpPr/>
            <p:nvPr/>
          </p:nvGrpSpPr>
          <p:grpSpPr>
            <a:xfrm>
              <a:off x="1108541" y="2037829"/>
              <a:ext cx="9139705" cy="1645772"/>
              <a:chOff x="1702057" y="1831210"/>
              <a:chExt cx="9139705" cy="1645772"/>
            </a:xfrm>
          </p:grpSpPr>
          <p:sp>
            <p:nvSpPr>
              <p:cNvPr id="15" name="Rectangle 14">
                <a:extLst>
                  <a:ext uri="{FF2B5EF4-FFF2-40B4-BE49-F238E27FC236}">
                    <a16:creationId xmlns:a16="http://schemas.microsoft.com/office/drawing/2014/main" id="{D07F48B2-71A9-BE9C-71A8-74A3BB1A20C3}"/>
                  </a:ext>
                </a:extLst>
              </p:cNvPr>
              <p:cNvSpPr/>
              <p:nvPr/>
            </p:nvSpPr>
            <p:spPr>
              <a:xfrm>
                <a:off x="1759149" y="1831210"/>
                <a:ext cx="8804568" cy="384774"/>
              </a:xfrm>
              <a:prstGeom prst="rect">
                <a:avLst/>
              </a:prstGeom>
              <a:solidFill>
                <a:srgbClr val="207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1" i="0" u="none" strike="noStrike" kern="1200" cap="none" spc="0" normalizeH="0" baseline="0" noProof="0" dirty="0">
                    <a:ln>
                      <a:noFill/>
                    </a:ln>
                    <a:solidFill>
                      <a:prstClr val="white"/>
                    </a:solidFill>
                    <a:effectLst/>
                    <a:uLnTx/>
                    <a:uFillTx/>
                    <a:latin typeface="Microsoft GothicNeo" panose="020B0503020000020004" pitchFamily="34" charset="-127"/>
                    <a:ea typeface="Microsoft GothicNeo" panose="020B0503020000020004" pitchFamily="34" charset="-127"/>
                    <a:cs typeface="Microsoft GothicNeo" panose="020B0503020000020004" pitchFamily="34" charset="-127"/>
                  </a:rPr>
                  <a:t>Market research focused on price structure</a:t>
                </a:r>
              </a:p>
            </p:txBody>
          </p:sp>
          <p:sp>
            <p:nvSpPr>
              <p:cNvPr id="21" name="TextBox 20">
                <a:extLst>
                  <a:ext uri="{FF2B5EF4-FFF2-40B4-BE49-F238E27FC236}">
                    <a16:creationId xmlns:a16="http://schemas.microsoft.com/office/drawing/2014/main" id="{3F7B5EAF-9AA1-992B-6148-476B297796FB}"/>
                  </a:ext>
                </a:extLst>
              </p:cNvPr>
              <p:cNvSpPr txBox="1"/>
              <p:nvPr/>
            </p:nvSpPr>
            <p:spPr>
              <a:xfrm>
                <a:off x="1702057" y="2157687"/>
                <a:ext cx="9139705" cy="1319295"/>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icrosoft GothicNeo Light" panose="020B0503020000020004" pitchFamily="34" charset="-127"/>
                    <a:ea typeface="Microsoft GothicNeo Light" panose="020B0503020000020004" pitchFamily="34" charset="-127"/>
                    <a:cs typeface="Microsoft GothicNeo Light" panose="020B0503020000020004" pitchFamily="34" charset="-127"/>
                  </a:rPr>
                  <a:t>RFIs and sources sought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icrosoft GothicNeo Light" panose="020B0503020000020004" pitchFamily="34" charset="-127"/>
                    <a:ea typeface="Microsoft GothicNeo Light" panose="020B0503020000020004" pitchFamily="34" charset="-127"/>
                    <a:cs typeface="Microsoft GothicNeo Light" panose="020B0503020000020004" pitchFamily="34" charset="-127"/>
                  </a:rPr>
                  <a:t>Industry engagement with various stakeholders within the agency, including acquisition professionals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Microsoft GothicNeo Light" panose="020B0503020000020004" pitchFamily="34" charset="-127"/>
                    <a:ea typeface="Microsoft GothicNeo Light" panose="020B0503020000020004" pitchFamily="34" charset="-127"/>
                    <a:cs typeface="Microsoft GothicNeo Light" panose="020B0503020000020004" pitchFamily="34" charset="-127"/>
                  </a:rPr>
                  <a:t>Ask directly what else is needed for Industry to accurately price</a:t>
                </a:r>
                <a:endParaRPr kumimoji="0" lang="en-US" sz="2000" b="0" i="0" u="none" strike="noStrike" kern="1200" cap="none" spc="0" normalizeH="0" baseline="0" noProof="0" dirty="0">
                  <a:ln>
                    <a:noFill/>
                  </a:ln>
                  <a:solidFill>
                    <a:prstClr val="black"/>
                  </a:solidFill>
                  <a:effectLst/>
                  <a:uLnTx/>
                  <a:uFillTx/>
                  <a:latin typeface="Microsoft GothicNeo Light" panose="020B0503020000020004" pitchFamily="34" charset="-127"/>
                  <a:ea typeface="Microsoft GothicNeo Light" panose="020B0503020000020004" pitchFamily="34" charset="-127"/>
                  <a:cs typeface="Microsoft GothicNeo Light" panose="020B0503020000020004" pitchFamily="34" charset="-127"/>
                </a:endParaRPr>
              </a:p>
            </p:txBody>
          </p:sp>
        </p:grpSp>
        <p:grpSp>
          <p:nvGrpSpPr>
            <p:cNvPr id="2071" name="Group 2070">
              <a:extLst>
                <a:ext uri="{FF2B5EF4-FFF2-40B4-BE49-F238E27FC236}">
                  <a16:creationId xmlns:a16="http://schemas.microsoft.com/office/drawing/2014/main" id="{0138DF8B-5482-ED4C-7076-D15891077B65}"/>
                </a:ext>
              </a:extLst>
            </p:cNvPr>
            <p:cNvGrpSpPr/>
            <p:nvPr/>
          </p:nvGrpSpPr>
          <p:grpSpPr>
            <a:xfrm>
              <a:off x="1133226" y="3924044"/>
              <a:ext cx="9012612" cy="2014998"/>
              <a:chOff x="1729701" y="3714781"/>
              <a:chExt cx="9012612" cy="2014998"/>
            </a:xfrm>
          </p:grpSpPr>
          <p:sp>
            <p:nvSpPr>
              <p:cNvPr id="17" name="Rectangle 16">
                <a:extLst>
                  <a:ext uri="{FF2B5EF4-FFF2-40B4-BE49-F238E27FC236}">
                    <a16:creationId xmlns:a16="http://schemas.microsoft.com/office/drawing/2014/main" id="{2E415673-82CE-999E-322A-C14CE5C68C55}"/>
                  </a:ext>
                </a:extLst>
              </p:cNvPr>
              <p:cNvSpPr/>
              <p:nvPr/>
            </p:nvSpPr>
            <p:spPr>
              <a:xfrm>
                <a:off x="1800576" y="3714781"/>
                <a:ext cx="8793744" cy="400323"/>
              </a:xfrm>
              <a:prstGeom prst="rect">
                <a:avLst/>
              </a:prstGeom>
              <a:solidFill>
                <a:srgbClr val="207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1" i="0" u="none" strike="noStrike" kern="1200" cap="none" spc="0" normalizeH="0" baseline="0" noProof="0" dirty="0">
                    <a:ln>
                      <a:noFill/>
                    </a:ln>
                    <a:solidFill>
                      <a:prstClr val="white"/>
                    </a:solidFill>
                    <a:effectLst/>
                    <a:uLnTx/>
                    <a:uFillTx/>
                    <a:latin typeface="Microsoft GothicNeo" panose="020B0503020000020004" pitchFamily="34" charset="-127"/>
                    <a:ea typeface="Microsoft GothicNeo" panose="020B0503020000020004" pitchFamily="34" charset="-127"/>
                    <a:cs typeface="Microsoft GothicNeo" panose="020B0503020000020004" pitchFamily="34" charset="-127"/>
                  </a:rPr>
                  <a:t>Provide clear technical and scoping requirements </a:t>
                </a:r>
              </a:p>
            </p:txBody>
          </p:sp>
          <p:sp>
            <p:nvSpPr>
              <p:cNvPr id="23" name="TextBox 22">
                <a:extLst>
                  <a:ext uri="{FF2B5EF4-FFF2-40B4-BE49-F238E27FC236}">
                    <a16:creationId xmlns:a16="http://schemas.microsoft.com/office/drawing/2014/main" id="{5B47791F-8738-DCC0-1B50-A0282EBD41BE}"/>
                  </a:ext>
                </a:extLst>
              </p:cNvPr>
              <p:cNvSpPr txBox="1"/>
              <p:nvPr/>
            </p:nvSpPr>
            <p:spPr>
              <a:xfrm>
                <a:off x="1729701" y="4103672"/>
                <a:ext cx="9012612" cy="1626107"/>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icrosoft GothicNeo Light" panose="020B0503020000020004" pitchFamily="34" charset="-127"/>
                    <a:ea typeface="Microsoft GothicNeo Light" panose="020B0503020000020004" pitchFamily="34" charset="-127"/>
                    <a:cs typeface="Microsoft GothicNeo Light" panose="020B0503020000020004" pitchFamily="34" charset="-127"/>
                  </a:rPr>
                  <a:t>Levels the playing field, more critical on recompetes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icrosoft GothicNeo Light" panose="020B0503020000020004" pitchFamily="34" charset="-127"/>
                    <a:ea typeface="Microsoft GothicNeo Light" panose="020B0503020000020004" pitchFamily="34" charset="-127"/>
                    <a:cs typeface="Microsoft GothicNeo Light" panose="020B0503020000020004" pitchFamily="34" charset="-127"/>
                  </a:rPr>
                  <a:t>Clearly describe requirements or outcomes desired – without this Offerors will have a hard time estimating and pricing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icrosoft GothicNeo Light" panose="020B0503020000020004" pitchFamily="34" charset="-127"/>
                    <a:ea typeface="Microsoft GothicNeo Light" panose="020B0503020000020004" pitchFamily="34" charset="-127"/>
                    <a:cs typeface="Microsoft GothicNeo Light" panose="020B0503020000020004" pitchFamily="34" charset="-127"/>
                  </a:rPr>
                  <a:t>Make technical and business process documentation part of the market research and RFP phases</a:t>
                </a:r>
              </a:p>
            </p:txBody>
          </p:sp>
        </p:grpSp>
      </p:grpSp>
    </p:spTree>
    <p:extLst>
      <p:ext uri="{BB962C8B-B14F-4D97-AF65-F5344CB8AC3E}">
        <p14:creationId xmlns:p14="http://schemas.microsoft.com/office/powerpoint/2010/main" val="1231080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AE3E-75C9-C0FD-66C0-37FF9CF19DA5}"/>
              </a:ext>
            </a:extLst>
          </p:cNvPr>
          <p:cNvSpPr>
            <a:spLocks noGrp="1"/>
          </p:cNvSpPr>
          <p:nvPr>
            <p:ph type="title"/>
          </p:nvPr>
        </p:nvSpPr>
        <p:spPr>
          <a:xfrm>
            <a:off x="838200" y="-993441"/>
            <a:ext cx="10515600" cy="993441"/>
          </a:xfrm>
        </p:spPr>
        <p:txBody>
          <a:bodyPr spcFirstLastPara="1" vert="horz" wrap="square" lIns="91425" tIns="45700" rIns="91425" bIns="45700" rtlCol="0" anchor="b" anchorCtr="0">
            <a:normAutofit/>
          </a:bodyPr>
          <a:lstStyle/>
          <a:p>
            <a:r>
              <a:rPr lang="en-US" dirty="0"/>
              <a:t>What is Price to Win (PTW)?</a:t>
            </a:r>
          </a:p>
        </p:txBody>
      </p:sp>
      <p:sp>
        <p:nvSpPr>
          <p:cNvPr id="6" name="TextBox 5">
            <a:extLst>
              <a:ext uri="{FF2B5EF4-FFF2-40B4-BE49-F238E27FC236}">
                <a16:creationId xmlns:a16="http://schemas.microsoft.com/office/drawing/2014/main" id="{D74E0887-C5B1-8C4D-7DA1-69EAED64FC13}"/>
              </a:ext>
            </a:extLst>
          </p:cNvPr>
          <p:cNvSpPr txBox="1"/>
          <p:nvPr/>
        </p:nvSpPr>
        <p:spPr>
          <a:xfrm>
            <a:off x="350273" y="296267"/>
            <a:ext cx="852825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Futura Bk BT"/>
                <a:ea typeface="Microsoft GothicNeo" panose="020B0503020000020004" pitchFamily="34" charset="-127"/>
                <a:cs typeface="Microsoft GothicNeo" panose="020B0503020000020004" pitchFamily="34" charset="-127"/>
              </a:rPr>
              <a:t>What is Price to Win (PTW)?</a:t>
            </a:r>
          </a:p>
        </p:txBody>
      </p:sp>
      <p:sp>
        <p:nvSpPr>
          <p:cNvPr id="3" name="TextBox 2">
            <a:extLst>
              <a:ext uri="{FF2B5EF4-FFF2-40B4-BE49-F238E27FC236}">
                <a16:creationId xmlns:a16="http://schemas.microsoft.com/office/drawing/2014/main" id="{D6BEF185-D3DC-BC0A-F7C0-7C0674C951FA}"/>
              </a:ext>
            </a:extLst>
          </p:cNvPr>
          <p:cNvSpPr txBox="1"/>
          <p:nvPr/>
        </p:nvSpPr>
        <p:spPr>
          <a:xfrm>
            <a:off x="350273" y="1004413"/>
            <a:ext cx="11370366"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PTW is an estimated winning price based on a comprehensive assessment of the market, considering the Customer, Competition, and Company Capabilities.</a:t>
            </a:r>
          </a:p>
        </p:txBody>
      </p:sp>
      <p:sp>
        <p:nvSpPr>
          <p:cNvPr id="14" name="Text Placeholder 8">
            <a:extLst>
              <a:ext uri="{FF2B5EF4-FFF2-40B4-BE49-F238E27FC236}">
                <a16:creationId xmlns:a16="http://schemas.microsoft.com/office/drawing/2014/main" id="{56B0A7C8-2DED-FE0F-6519-F7A137E9B837}"/>
              </a:ext>
            </a:extLst>
          </p:cNvPr>
          <p:cNvSpPr txBox="1">
            <a:spLocks/>
          </p:cNvSpPr>
          <p:nvPr/>
        </p:nvSpPr>
        <p:spPr>
          <a:xfrm>
            <a:off x="403506" y="1936746"/>
            <a:ext cx="3818625" cy="3828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Customer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It is critical for Industry to understand the agency for which they are submitting a bid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Basis of Award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Pricing Requirements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Budget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Price Pressures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Ceiling Protection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Does the agency award at a price premium? If so, how much?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966"/>
              </a:solidFill>
              <a:effectLst/>
              <a:uLnTx/>
              <a:uFillTx/>
              <a:latin typeface="Arial" panose="020B0604020202020204"/>
              <a:ea typeface="+mn-ea"/>
              <a:cs typeface="+mn-cs"/>
            </a:endParaRPr>
          </a:p>
        </p:txBody>
      </p:sp>
      <p:sp>
        <p:nvSpPr>
          <p:cNvPr id="18" name="Text Placeholder 8">
            <a:extLst>
              <a:ext uri="{FF2B5EF4-FFF2-40B4-BE49-F238E27FC236}">
                <a16:creationId xmlns:a16="http://schemas.microsoft.com/office/drawing/2014/main" id="{3416EF8C-B90F-81EF-F4A6-FEE313B983E7}"/>
              </a:ext>
            </a:extLst>
          </p:cNvPr>
          <p:cNvSpPr txBox="1">
            <a:spLocks/>
          </p:cNvSpPr>
          <p:nvPr/>
        </p:nvSpPr>
        <p:spPr>
          <a:xfrm>
            <a:off x="4409196" y="1936746"/>
            <a:ext cx="3560675" cy="3828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Competition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Who else will most likely bid on the solicitation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Do they have a footprint at the agency?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Do they have a reputation for “buying” work?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What are their technical strengths?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How will they score on the evaluation criteria?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966"/>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966"/>
              </a:solidFill>
              <a:effectLst/>
              <a:uLnTx/>
              <a:uFillTx/>
              <a:latin typeface="Arial" panose="020B0604020202020204"/>
              <a:ea typeface="+mn-ea"/>
              <a:cs typeface="+mn-cs"/>
            </a:endParaRPr>
          </a:p>
        </p:txBody>
      </p:sp>
      <p:sp>
        <p:nvSpPr>
          <p:cNvPr id="19" name="Text Placeholder 8">
            <a:extLst>
              <a:ext uri="{FF2B5EF4-FFF2-40B4-BE49-F238E27FC236}">
                <a16:creationId xmlns:a16="http://schemas.microsoft.com/office/drawing/2014/main" id="{4DF197B5-73B3-066C-49BD-43D0E172097D}"/>
              </a:ext>
            </a:extLst>
          </p:cNvPr>
          <p:cNvSpPr txBox="1">
            <a:spLocks/>
          </p:cNvSpPr>
          <p:nvPr/>
        </p:nvSpPr>
        <p:spPr>
          <a:xfrm>
            <a:off x="8312589" y="1936746"/>
            <a:ext cx="3560675" cy="3828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Capabilities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Understand your company’s strengths and weaknesses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Do we bring something unique that our competition does not?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Have we done this type of work elsewhere?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rPr>
              <a:t>Do we have a deep understanding of the requirements and scope for delivery?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966"/>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8993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FC9E-5FEB-D775-EB63-E6AB362BF132}"/>
              </a:ext>
            </a:extLst>
          </p:cNvPr>
          <p:cNvSpPr>
            <a:spLocks noGrp="1"/>
          </p:cNvSpPr>
          <p:nvPr>
            <p:ph type="title"/>
          </p:nvPr>
        </p:nvSpPr>
        <p:spPr>
          <a:xfrm>
            <a:off x="838200" y="-993441"/>
            <a:ext cx="10515600" cy="993441"/>
          </a:xfrm>
        </p:spPr>
        <p:txBody>
          <a:bodyPr spcFirstLastPara="1" vert="horz" wrap="square" lIns="91425" tIns="45700" rIns="91425" bIns="45700" rtlCol="0" anchor="b" anchorCtr="0">
            <a:normAutofit/>
          </a:bodyPr>
          <a:lstStyle/>
          <a:p>
            <a:r>
              <a:rPr lang="en-US" dirty="0"/>
              <a:t>RFP Language that Influences PTW</a:t>
            </a:r>
          </a:p>
        </p:txBody>
      </p:sp>
      <p:sp>
        <p:nvSpPr>
          <p:cNvPr id="6" name="TextBox 5">
            <a:extLst>
              <a:ext uri="{FF2B5EF4-FFF2-40B4-BE49-F238E27FC236}">
                <a16:creationId xmlns:a16="http://schemas.microsoft.com/office/drawing/2014/main" id="{D74E0887-C5B1-8C4D-7DA1-69EAED64FC13}"/>
              </a:ext>
            </a:extLst>
          </p:cNvPr>
          <p:cNvSpPr txBox="1"/>
          <p:nvPr/>
        </p:nvSpPr>
        <p:spPr>
          <a:xfrm>
            <a:off x="350273" y="296267"/>
            <a:ext cx="852825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076BB"/>
                </a:solidFill>
                <a:effectLst/>
                <a:uLnTx/>
                <a:uFillTx/>
                <a:latin typeface="Futura Bk BT"/>
                <a:ea typeface="Microsoft GothicNeo" panose="020B0503020000020004" pitchFamily="34" charset="-127"/>
                <a:cs typeface="Microsoft GothicNeo" panose="020B0503020000020004" pitchFamily="34" charset="-127"/>
              </a:rPr>
              <a:t>RFP Language that Influences PTW</a:t>
            </a:r>
          </a:p>
        </p:txBody>
      </p:sp>
      <p:sp>
        <p:nvSpPr>
          <p:cNvPr id="11" name="TextBox 10">
            <a:extLst>
              <a:ext uri="{FF2B5EF4-FFF2-40B4-BE49-F238E27FC236}">
                <a16:creationId xmlns:a16="http://schemas.microsoft.com/office/drawing/2014/main" id="{042E4AF8-1CBB-F49C-7855-4E2B2E1D6D0F}"/>
              </a:ext>
            </a:extLst>
          </p:cNvPr>
          <p:cNvSpPr txBox="1"/>
          <p:nvPr/>
        </p:nvSpPr>
        <p:spPr>
          <a:xfrm>
            <a:off x="401408" y="950942"/>
            <a:ext cx="6904501"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icrosoft GothicNeo Light" panose="020B0503020000020004" pitchFamily="34" charset="-127"/>
                <a:cs typeface="Calibri" panose="020F0502020204030204" pitchFamily="34" charset="0"/>
              </a:rPr>
              <a:t>Relative Importance of Factors</a:t>
            </a:r>
          </a:p>
          <a:p>
            <a:pPr marL="0" marR="0" lvl="0" indent="0" algn="just" defTabSz="914400" rtl="0" eaLnBrk="1" fontAlgn="auto" latinLnBrk="0" hangingPunct="1">
              <a:spcBef>
                <a:spcPts val="0"/>
              </a:spcBef>
              <a:spcAft>
                <a:spcPts val="0"/>
              </a:spcAft>
              <a:buClrTx/>
              <a:buSzTx/>
              <a:buFontTx/>
              <a:buNone/>
              <a:tabLst/>
              <a:defRPr/>
            </a:pPr>
            <a:r>
              <a:rPr lang="en-US" sz="1600" dirty="0"/>
              <a:t>The Government will evaluate quotes using a tradeoff process to determine which quote represents the Best Value to the Government, as defined in FAR 2.101 and described in FAR 8.405. The Government may award to other than the lowest priced quote or to other than the quote assessed the most non-price merit. The relative importance considering all evaluation factors is provided as follows: </a:t>
            </a:r>
            <a:r>
              <a:rPr lang="en-US" sz="1600" b="1" dirty="0"/>
              <a:t>all evaluation factors other than cost or price, when combined, are significantly more important than cost or price</a:t>
            </a: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icrosoft GothicNeo Light" panose="020B0503020000020004" pitchFamily="34" charset="-127"/>
              <a:cs typeface="Calibri" panose="020F0502020204030204" pitchFamily="34" charset="0"/>
            </a:endParaRPr>
          </a:p>
        </p:txBody>
      </p:sp>
      <p:sp>
        <p:nvSpPr>
          <p:cNvPr id="9" name="Rectangle 8" descr="A snippet of an RFP language from a real example stating the importance of factors.">
            <a:extLst>
              <a:ext uri="{FF2B5EF4-FFF2-40B4-BE49-F238E27FC236}">
                <a16:creationId xmlns:a16="http://schemas.microsoft.com/office/drawing/2014/main" id="{16A78095-9EFF-7ADC-AB8B-67778F192697}"/>
              </a:ext>
            </a:extLst>
          </p:cNvPr>
          <p:cNvSpPr/>
          <p:nvPr/>
        </p:nvSpPr>
        <p:spPr>
          <a:xfrm>
            <a:off x="430058" y="967434"/>
            <a:ext cx="6875851" cy="2045612"/>
          </a:xfrm>
          <a:prstGeom prst="rect">
            <a:avLst/>
          </a:prstGeom>
          <a:noFill/>
          <a:ln>
            <a:solidFill>
              <a:schemeClr val="bg1">
                <a:lumMod val="7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01FAA03-E7C8-52ED-C5B5-788C56D8014E}"/>
              </a:ext>
            </a:extLst>
          </p:cNvPr>
          <p:cNvSpPr txBox="1"/>
          <p:nvPr/>
        </p:nvSpPr>
        <p:spPr>
          <a:xfrm>
            <a:off x="7739216" y="925153"/>
            <a:ext cx="3644900"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pitchFamily="34" charset="0"/>
                <a:ea typeface="Microsoft GothicNeo Light" panose="020B0503020000020004" pitchFamily="34" charset="-127"/>
                <a:cs typeface="Calibri" panose="020F0502020204030204" pitchFamily="34" charset="0"/>
              </a:rPr>
              <a:t>Industry Interpretation: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icrosoft GothicNeo Light" panose="020B0503020000020004" pitchFamily="34" charset="-127"/>
                <a:cs typeface="Calibri" panose="020F0502020204030204" pitchFamily="34" charset="0"/>
              </a:rPr>
              <a:t>“When combined” makes it difficult to know where price lands as an individual factor in the best-value continuum</a:t>
            </a:r>
          </a:p>
        </p:txBody>
      </p:sp>
      <p:sp>
        <p:nvSpPr>
          <p:cNvPr id="21" name="Rectangle 20">
            <a:extLst>
              <a:ext uri="{FF2B5EF4-FFF2-40B4-BE49-F238E27FC236}">
                <a16:creationId xmlns:a16="http://schemas.microsoft.com/office/drawing/2014/main" id="{CDFA5B49-C66E-3D55-7663-95C24A8480DB}"/>
              </a:ext>
            </a:extLst>
          </p:cNvPr>
          <p:cNvSpPr/>
          <p:nvPr/>
        </p:nvSpPr>
        <p:spPr>
          <a:xfrm>
            <a:off x="401408" y="3185255"/>
            <a:ext cx="11495241" cy="3317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sng" strike="noStrike" kern="1200" cap="none" spc="0" normalizeH="0" baseline="0" noProof="0" dirty="0">
                <a:ln>
                  <a:noFill/>
                </a:ln>
                <a:solidFill>
                  <a:schemeClr val="tx1"/>
                </a:solidFill>
                <a:effectLst/>
                <a:uLnTx/>
                <a:uFillTx/>
                <a:latin typeface="Calibri" panose="020F0502020204030204" pitchFamily="34" charset="0"/>
                <a:ea typeface="Microsoft GothicNeo" panose="020B0503020000020004" pitchFamily="34" charset="-127"/>
                <a:cs typeface="Calibri" panose="020F0502020204030204" pitchFamily="34" charset="0"/>
              </a:rPr>
              <a:t>Change to Consider</a:t>
            </a:r>
          </a:p>
        </p:txBody>
      </p:sp>
      <p:sp>
        <p:nvSpPr>
          <p:cNvPr id="24" name="TextBox 23">
            <a:extLst>
              <a:ext uri="{FF2B5EF4-FFF2-40B4-BE49-F238E27FC236}">
                <a16:creationId xmlns:a16="http://schemas.microsoft.com/office/drawing/2014/main" id="{1D19889E-F63C-A29A-FA4F-0271A889A481}"/>
              </a:ext>
            </a:extLst>
          </p:cNvPr>
          <p:cNvSpPr txBox="1"/>
          <p:nvPr/>
        </p:nvSpPr>
        <p:spPr>
          <a:xfrm>
            <a:off x="819771" y="3630147"/>
            <a:ext cx="10988147" cy="70788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icrosoft GothicNeo Light" panose="020B0503020000020004" pitchFamily="34" charset="-127"/>
                <a:cs typeface="Calibri" panose="020F0502020204030204" pitchFamily="34" charset="0"/>
              </a:rPr>
              <a:t>Remove “when combined” language and add “Price as an individual factor is the lowest rated in order of importance.”</a:t>
            </a:r>
          </a:p>
        </p:txBody>
      </p:sp>
      <p:sp>
        <p:nvSpPr>
          <p:cNvPr id="8" name="TextBox 7">
            <a:extLst>
              <a:ext uri="{FF2B5EF4-FFF2-40B4-BE49-F238E27FC236}">
                <a16:creationId xmlns:a16="http://schemas.microsoft.com/office/drawing/2014/main" id="{E7BF4640-D8E5-703F-E55D-95AE06C99112}"/>
              </a:ext>
            </a:extLst>
          </p:cNvPr>
          <p:cNvSpPr txBox="1"/>
          <p:nvPr/>
        </p:nvSpPr>
        <p:spPr>
          <a:xfrm>
            <a:off x="819771" y="4336343"/>
            <a:ext cx="11168244" cy="70788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Publish a numerical scoring matrix with values tied to each factor ensuring price doesn’t steer the evaluation</a:t>
            </a:r>
            <a:r>
              <a:rPr lang="en-US" sz="2000" dirty="0">
                <a:solidFill>
                  <a:srgbClr val="000000"/>
                </a:solidFill>
                <a:effectLst/>
                <a:latin typeface="Calibri" panose="020F0502020204030204" pitchFamily="34" charset="0"/>
                <a:cs typeface="Calibri" panose="020F0502020204030204" pitchFamily="34" charset="0"/>
              </a:rPr>
              <a:t> disproportionately or inappropriately.</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529C91CE-E463-55E6-A60D-4FC4C1E4039E}"/>
              </a:ext>
            </a:extLst>
          </p:cNvPr>
          <p:cNvSpPr txBox="1"/>
          <p:nvPr/>
        </p:nvSpPr>
        <p:spPr>
          <a:xfrm>
            <a:off x="819771" y="5042538"/>
            <a:ext cx="10964386" cy="70788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pitchFamily="34" charset="0"/>
                <a:cs typeface="Calibri" panose="020F0502020204030204" pitchFamily="34" charset="0"/>
              </a:rPr>
              <a:t>Publish a price range that Offerors must price within – otherwise they will be deemed unrealistic or unreasonable.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9851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65123-DFAB-6259-95B9-F2C1C6636FC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RFP Language that Influences PTW</a:t>
            </a:r>
          </a:p>
        </p:txBody>
      </p:sp>
      <p:sp>
        <p:nvSpPr>
          <p:cNvPr id="6" name="TextBox 5">
            <a:extLst>
              <a:ext uri="{FF2B5EF4-FFF2-40B4-BE49-F238E27FC236}">
                <a16:creationId xmlns:a16="http://schemas.microsoft.com/office/drawing/2014/main" id="{D74E0887-C5B1-8C4D-7DA1-69EAED64FC13}"/>
              </a:ext>
            </a:extLst>
          </p:cNvPr>
          <p:cNvSpPr txBox="1"/>
          <p:nvPr/>
        </p:nvSpPr>
        <p:spPr>
          <a:xfrm>
            <a:off x="350273" y="62800"/>
            <a:ext cx="852825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Futura Bk BT"/>
                <a:ea typeface="Microsoft GothicNeo" panose="020B0503020000020004" pitchFamily="34" charset="-127"/>
                <a:cs typeface="Microsoft GothicNeo" panose="020B0503020000020004" pitchFamily="34" charset="-127"/>
              </a:rPr>
              <a:t>RFP Language that Influences PTW</a:t>
            </a:r>
          </a:p>
        </p:txBody>
      </p:sp>
      <p:sp>
        <p:nvSpPr>
          <p:cNvPr id="5" name="TextBox 4">
            <a:extLst>
              <a:ext uri="{FF2B5EF4-FFF2-40B4-BE49-F238E27FC236}">
                <a16:creationId xmlns:a16="http://schemas.microsoft.com/office/drawing/2014/main" id="{EF057683-8237-7BB5-5E9B-76F1B4EAB3AA}"/>
              </a:ext>
            </a:extLst>
          </p:cNvPr>
          <p:cNvSpPr txBox="1"/>
          <p:nvPr/>
        </p:nvSpPr>
        <p:spPr>
          <a:xfrm>
            <a:off x="180588" y="1480217"/>
            <a:ext cx="1959294"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icrosoft GothicNeo Light" panose="020B0503020000020004" pitchFamily="34" charset="-127"/>
                <a:ea typeface="Microsoft GothicNeo Light" panose="020B0503020000020004" pitchFamily="34" charset="-127"/>
                <a:cs typeface="Microsoft GothicNeo Light" panose="020B0503020000020004" pitchFamily="34" charset="-127"/>
              </a:rPr>
              <a:t>When your goal is to select a technically superior partner – this language will empower you to select the right awardee. </a:t>
            </a:r>
          </a:p>
        </p:txBody>
      </p:sp>
      <p:grpSp>
        <p:nvGrpSpPr>
          <p:cNvPr id="11" name="Group 10" descr="A snippet example of an RFP language to use if the goal is to select technically superior awardee.">
            <a:extLst>
              <a:ext uri="{FF2B5EF4-FFF2-40B4-BE49-F238E27FC236}">
                <a16:creationId xmlns:a16="http://schemas.microsoft.com/office/drawing/2014/main" id="{6489BC6B-C1AC-3CBF-C232-A1A30E3E7AB8}"/>
              </a:ext>
            </a:extLst>
          </p:cNvPr>
          <p:cNvGrpSpPr/>
          <p:nvPr/>
        </p:nvGrpSpPr>
        <p:grpSpPr>
          <a:xfrm>
            <a:off x="2224726" y="784804"/>
            <a:ext cx="9370061" cy="5632312"/>
            <a:chOff x="-568272" y="1836726"/>
            <a:chExt cx="10626672" cy="6416950"/>
          </a:xfrm>
        </p:grpSpPr>
        <p:sp>
          <p:nvSpPr>
            <p:cNvPr id="9" name="TextBox 8">
              <a:extLst>
                <a:ext uri="{FF2B5EF4-FFF2-40B4-BE49-F238E27FC236}">
                  <a16:creationId xmlns:a16="http://schemas.microsoft.com/office/drawing/2014/main" id="{482052C5-CF03-747B-16E7-14255D9E279D}"/>
                </a:ext>
              </a:extLst>
            </p:cNvPr>
            <p:cNvSpPr txBox="1"/>
            <p:nvPr/>
          </p:nvSpPr>
          <p:spPr>
            <a:xfrm>
              <a:off x="-419347" y="1836727"/>
              <a:ext cx="10353715" cy="6416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icrosoft GothicNeo Light" panose="020B0503020000020004" pitchFamily="34" charset="-127"/>
                  <a:cs typeface="Calibri" panose="020F0502020204030204" pitchFamily="34" charset="0"/>
                </a:rPr>
                <a:t>“The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icrosoft GothicNeo Light" panose="020B0503020000020004" pitchFamily="34" charset="-127"/>
                  <a:cs typeface="Calibri" panose="020F0502020204030204" pitchFamily="34" charset="0"/>
                </a:rPr>
                <a:t>Highest Technically Rated Offeror with a Fair and Reasonable Price (HTROFRP)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icrosoft GothicNeo Light" panose="020B0503020000020004" pitchFamily="34" charset="-127"/>
                  <a:cs typeface="Calibri" panose="020F0502020204030204" pitchFamily="34" charset="0"/>
                </a:rPr>
                <a:t>approach will best achieve the objective awarding a contract to the Offeror whose qualities that are most important. Through the HTROFRP evaluation methodology, the Agency will consider the non-price factors, when combined, to be significantly more important than price. Further, if the proposal is found not to have a fair and reasonable price, it will be eliminated from the Agency’s ranking. There will be no tradeoff between the non-price factors and price.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icrosoft GothicNeo Light" panose="020B0503020000020004" pitchFamily="34" charset="-127"/>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icrosoft GothicNeo Light" panose="020B0503020000020004" pitchFamily="34" charset="-127"/>
                  <a:cs typeface="Calibri" panose="020F0502020204030204" pitchFamily="34" charset="0"/>
                </a:rPr>
                <a:t>All proposals will be initially reviewed for compliance to the submission requirements of the solicitation. Proposals deemed to meet the minimum submission requirements conforming to the solicitation will then be evaluated. Technical proposals will then be ranked based on the technical score from the highest to lowest.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icrosoft GothicNeo Light" panose="020B0503020000020004" pitchFamily="34" charset="-127"/>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icrosoft GothicNeo Light" panose="020B0503020000020004" pitchFamily="34" charset="-127"/>
                  <a:cs typeface="Calibri" panose="020F0502020204030204" pitchFamily="34" charset="0"/>
                </a:rPr>
                <a:t>The offeror with the highest technical score will then be verified.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icrosoft GothicNeo Light" panose="020B0503020000020004" pitchFamily="34" charset="-127"/>
                  <a:cs typeface="Calibri" panose="020F0502020204030204" pitchFamily="34" charset="0"/>
                </a:rPr>
                <a:t>Only the highest technically rated offeror’s price proposal will be evaluated for fairness and reasonableness.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icrosoft GothicNeo Light" panose="020B0503020000020004" pitchFamily="34" charset="-127"/>
                  <a:cs typeface="Calibri" panose="020F0502020204030204" pitchFamily="34" charset="0"/>
                </a:rPr>
                <a:t>If the highest technically rated offeror’s price proposal is determined to be fair and reasonable, then the Agency will award the contract. If the highest technically rated offeror’s price proposal is not found fair and reasonable, the Agency will exclude the offeror from further consideration and will move to the next-highest technically rated offeror’s proposal to conduct a price reasonableness determination. This process will continue until and offeror with a fair and reasonable price is determined.”</a:t>
              </a:r>
            </a:p>
          </p:txBody>
        </p:sp>
        <p:sp>
          <p:nvSpPr>
            <p:cNvPr id="10" name="Rectangle 9">
              <a:extLst>
                <a:ext uri="{FF2B5EF4-FFF2-40B4-BE49-F238E27FC236}">
                  <a16:creationId xmlns:a16="http://schemas.microsoft.com/office/drawing/2014/main" id="{C56DC078-1031-5FC7-7F96-B76E5E307AE2}"/>
                </a:ext>
              </a:extLst>
            </p:cNvPr>
            <p:cNvSpPr/>
            <p:nvPr/>
          </p:nvSpPr>
          <p:spPr>
            <a:xfrm>
              <a:off x="-568272" y="1836726"/>
              <a:ext cx="10626672" cy="6330735"/>
            </a:xfrm>
            <a:prstGeom prst="rect">
              <a:avLst/>
            </a:prstGeom>
            <a:noFill/>
            <a:ln>
              <a:solidFill>
                <a:schemeClr val="bg1">
                  <a:lumMod val="7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BFEDA736-1213-56D2-0CC3-EB31D2578420}"/>
              </a:ext>
              <a:ext uri="{C183D7F6-B498-43B3-948B-1728B52AA6E4}">
                <adec:decorative xmlns:adec="http://schemas.microsoft.com/office/drawing/2017/decorative" val="1"/>
              </a:ext>
            </a:extLst>
          </p:cNvPr>
          <p:cNvSpPr/>
          <p:nvPr/>
        </p:nvSpPr>
        <p:spPr>
          <a:xfrm>
            <a:off x="-1" y="6445045"/>
            <a:ext cx="12181378" cy="412954"/>
          </a:xfrm>
          <a:prstGeom prst="rect">
            <a:avLst/>
          </a:prstGeom>
          <a:solidFill>
            <a:srgbClr val="2076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CB5D5BCA-8558-238E-19BB-44C2CE72D477}"/>
              </a:ext>
            </a:extLst>
          </p:cNvPr>
          <p:cNvSpPr txBox="1"/>
          <p:nvPr/>
        </p:nvSpPr>
        <p:spPr>
          <a:xfrm>
            <a:off x="350273" y="6520717"/>
            <a:ext cx="421085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DF7E3"/>
                </a:solidFill>
                <a:effectLst/>
                <a:uLnTx/>
                <a:uFillTx/>
                <a:latin typeface="Microsoft GothicNeo" panose="020B0503020000020004" pitchFamily="34" charset="-127"/>
                <a:ea typeface="Microsoft GothicNeo" panose="020B0503020000020004" pitchFamily="34" charset="-127"/>
                <a:cs typeface="Microsoft GothicNeo" panose="020B0503020000020004" pitchFamily="34" charset="-127"/>
              </a:rPr>
              <a:t>How Industry Analyzes and Responds to Best Value RFP</a:t>
            </a:r>
          </a:p>
        </p:txBody>
      </p:sp>
    </p:spTree>
    <p:extLst>
      <p:ext uri="{BB962C8B-B14F-4D97-AF65-F5344CB8AC3E}">
        <p14:creationId xmlns:p14="http://schemas.microsoft.com/office/powerpoint/2010/main" val="288597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FC29DD-10EA-D419-24A3-4652D098E31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Impacts of Section B: Pricing for Innovative Solutions.</a:t>
            </a:r>
          </a:p>
        </p:txBody>
      </p:sp>
      <p:sp>
        <p:nvSpPr>
          <p:cNvPr id="6" name="TextBox 5">
            <a:extLst>
              <a:ext uri="{FF2B5EF4-FFF2-40B4-BE49-F238E27FC236}">
                <a16:creationId xmlns:a16="http://schemas.microsoft.com/office/drawing/2014/main" id="{D74E0887-C5B1-8C4D-7DA1-69EAED64FC13}"/>
              </a:ext>
            </a:extLst>
          </p:cNvPr>
          <p:cNvSpPr txBox="1"/>
          <p:nvPr/>
        </p:nvSpPr>
        <p:spPr>
          <a:xfrm>
            <a:off x="502673" y="230157"/>
            <a:ext cx="108488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Futura Bk BT"/>
                <a:ea typeface="Microsoft GothicNeo" panose="020B0503020000020004" pitchFamily="34" charset="-127"/>
                <a:cs typeface="Microsoft GothicNeo" panose="020B0503020000020004" pitchFamily="34" charset="-127"/>
              </a:rPr>
              <a:t>Impacts of Section B: Pricing for Innovative Solutions </a:t>
            </a:r>
          </a:p>
        </p:txBody>
      </p:sp>
      <p:sp>
        <p:nvSpPr>
          <p:cNvPr id="25" name="TextBox 24">
            <a:extLst>
              <a:ext uri="{FF2B5EF4-FFF2-40B4-BE49-F238E27FC236}">
                <a16:creationId xmlns:a16="http://schemas.microsoft.com/office/drawing/2014/main" id="{DB7693DA-61BD-C5A3-9AEC-6C9CC73550AD}"/>
              </a:ext>
            </a:extLst>
          </p:cNvPr>
          <p:cNvSpPr txBox="1"/>
          <p:nvPr/>
        </p:nvSpPr>
        <p:spPr>
          <a:xfrm>
            <a:off x="235007" y="836140"/>
            <a:ext cx="11510882"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ea typeface="Microsoft GothicNeo Light" panose="020B0503020000020004" pitchFamily="34" charset="-127"/>
                <a:cs typeface="Microsoft GothicNeo Light" panose="020B0503020000020004" pitchFamily="34" charset="-127"/>
              </a:rPr>
              <a:t>Challenge: </a:t>
            </a:r>
            <a:r>
              <a:rPr lang="en-US" sz="2400" dirty="0">
                <a:solidFill>
                  <a:prstClr val="black"/>
                </a:solidFill>
                <a:ea typeface="Microsoft GothicNeo Light" panose="020B0503020000020004" pitchFamily="34" charset="-127"/>
                <a:cs typeface="Microsoft GothicNeo Light" panose="020B0503020000020004" pitchFamily="34" charset="-127"/>
              </a:rPr>
              <a:t>Agency states it wants innovative solutions, </a:t>
            </a:r>
            <a:r>
              <a:rPr kumimoji="0" lang="en-US" sz="2400" b="0" i="0" u="none" strike="noStrike" kern="1200" cap="none" spc="0" normalizeH="0" baseline="0" noProof="0" dirty="0">
                <a:ln>
                  <a:noFill/>
                </a:ln>
                <a:solidFill>
                  <a:prstClr val="black"/>
                </a:solidFill>
                <a:effectLst/>
                <a:uLnTx/>
                <a:uFillTx/>
                <a:ea typeface="Microsoft GothicNeo Light" panose="020B0503020000020004" pitchFamily="34" charset="-127"/>
                <a:cs typeface="Microsoft GothicNeo Light" panose="020B0503020000020004" pitchFamily="34" charset="-127"/>
              </a:rPr>
              <a:t>but Section B</a:t>
            </a:r>
            <a:r>
              <a:rPr lang="en-US" sz="2400" dirty="0">
                <a:solidFill>
                  <a:prstClr val="black"/>
                </a:solidFill>
                <a:ea typeface="Microsoft GothicNeo Light" panose="020B0503020000020004" pitchFamily="34" charset="-127"/>
                <a:cs typeface="Microsoft GothicNeo Light" panose="020B0503020000020004" pitchFamily="34" charset="-127"/>
              </a:rPr>
              <a:t> does not require 		       innovation pricing requirements.</a:t>
            </a:r>
            <a:endParaRPr kumimoji="0" lang="en-US" sz="2400" b="0" i="0" u="none" strike="noStrike" kern="1200" cap="none" spc="0" normalizeH="0" baseline="0" noProof="0" dirty="0">
              <a:ln>
                <a:noFill/>
              </a:ln>
              <a:solidFill>
                <a:prstClr val="black"/>
              </a:solidFill>
              <a:effectLst/>
              <a:uLnTx/>
              <a:uFillTx/>
              <a:ea typeface="Microsoft GothicNeo Light" panose="020B0503020000020004" pitchFamily="34" charset="-127"/>
              <a:cs typeface="Microsoft GothicNeo Light" panose="020B0503020000020004" pitchFamily="34" charset="-127"/>
            </a:endParaRPr>
          </a:p>
        </p:txBody>
      </p:sp>
      <p:sp>
        <p:nvSpPr>
          <p:cNvPr id="8" name="Rectangle 7">
            <a:extLst>
              <a:ext uri="{FF2B5EF4-FFF2-40B4-BE49-F238E27FC236}">
                <a16:creationId xmlns:a16="http://schemas.microsoft.com/office/drawing/2014/main" id="{47C198D7-265D-0C73-779D-5FD405FB39EA}"/>
              </a:ext>
            </a:extLst>
          </p:cNvPr>
          <p:cNvSpPr/>
          <p:nvPr/>
        </p:nvSpPr>
        <p:spPr>
          <a:xfrm>
            <a:off x="350273" y="1913116"/>
            <a:ext cx="5640175" cy="977562"/>
          </a:xfrm>
          <a:prstGeom prst="rect">
            <a:avLst/>
          </a:prstGeom>
          <a:solidFill>
            <a:srgbClr val="207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buSzTx/>
            </a:pPr>
            <a:r>
              <a:rPr lang="en-US" sz="2200" dirty="0">
                <a:solidFill>
                  <a:schemeClr val="bg1"/>
                </a:solidFill>
                <a:ea typeface="+mn-ea"/>
                <a:cs typeface="+mn-cs"/>
              </a:rPr>
              <a:t>If you are seeking innovation in your scope, you </a:t>
            </a:r>
            <a:r>
              <a:rPr lang="en-US" sz="2200" b="1" dirty="0">
                <a:solidFill>
                  <a:schemeClr val="bg1"/>
                </a:solidFill>
                <a:ea typeface="+mn-ea"/>
                <a:cs typeface="+mn-cs"/>
              </a:rPr>
              <a:t>MUST </a:t>
            </a:r>
            <a:r>
              <a:rPr lang="en-US" sz="2200" dirty="0">
                <a:solidFill>
                  <a:schemeClr val="bg1"/>
                </a:solidFill>
                <a:ea typeface="+mn-ea"/>
                <a:cs typeface="+mn-cs"/>
              </a:rPr>
              <a:t>have evaluation criteria to evaluate it or industry will not include it. </a:t>
            </a:r>
          </a:p>
        </p:txBody>
      </p:sp>
      <p:sp>
        <p:nvSpPr>
          <p:cNvPr id="17" name="TextBox 16">
            <a:extLst>
              <a:ext uri="{FF2B5EF4-FFF2-40B4-BE49-F238E27FC236}">
                <a16:creationId xmlns:a16="http://schemas.microsoft.com/office/drawing/2014/main" id="{C53D48ED-0D51-CB08-D778-227DDDFBF2D3}"/>
              </a:ext>
            </a:extLst>
          </p:cNvPr>
          <p:cNvSpPr txBox="1"/>
          <p:nvPr/>
        </p:nvSpPr>
        <p:spPr>
          <a:xfrm>
            <a:off x="6709559" y="1723805"/>
            <a:ext cx="4253152" cy="369332"/>
          </a:xfrm>
          <a:prstGeom prst="rect">
            <a:avLst/>
          </a:prstGeom>
          <a:noFill/>
        </p:spPr>
        <p:txBody>
          <a:bodyPr wrap="none" rtlCol="0">
            <a:spAutoFit/>
          </a:bodyPr>
          <a:lstStyle/>
          <a:p>
            <a:r>
              <a:rPr lang="en-US" b="1" dirty="0"/>
              <a:t>Example Evaluation Criteria from CMS RFQ</a:t>
            </a:r>
          </a:p>
        </p:txBody>
      </p:sp>
      <p:pic>
        <p:nvPicPr>
          <p:cNvPr id="10" name="Picture 9" descr="Real RFQ evaluation criteria example from CMS. &quot;Solution for modernizing&quot; is underlined in the first bullet and &quot;describes innovative approaches&quot; is underlined in the second bullet to address the challenges and impacts of Section B.">
            <a:extLst>
              <a:ext uri="{FF2B5EF4-FFF2-40B4-BE49-F238E27FC236}">
                <a16:creationId xmlns:a16="http://schemas.microsoft.com/office/drawing/2014/main" id="{7715A7A5-F6E3-D790-37A2-8FDC0B4A00D9}"/>
              </a:ext>
            </a:extLst>
          </p:cNvPr>
          <p:cNvPicPr>
            <a:picLocks noChangeAspect="1"/>
          </p:cNvPicPr>
          <p:nvPr/>
        </p:nvPicPr>
        <p:blipFill>
          <a:blip r:embed="rId3"/>
          <a:stretch>
            <a:fillRect/>
          </a:stretch>
        </p:blipFill>
        <p:spPr>
          <a:xfrm>
            <a:off x="6105714" y="2084122"/>
            <a:ext cx="5460842" cy="830997"/>
          </a:xfrm>
          <a:prstGeom prst="rect">
            <a:avLst/>
          </a:prstGeom>
          <a:ln>
            <a:noFill/>
          </a:ln>
          <a:effectLst>
            <a:outerShdw blurRad="292100" dist="139700" dir="2700000" algn="tl" rotWithShape="0">
              <a:srgbClr val="333333">
                <a:alpha val="65000"/>
              </a:srgbClr>
            </a:outerShdw>
          </a:effectLst>
        </p:spPr>
      </p:pic>
      <p:cxnSp>
        <p:nvCxnSpPr>
          <p:cNvPr id="11" name="Straight Connector 10" descr="Solution for modernizing is underlined in a real example evaluation criteria from CMS RFQ.">
            <a:extLst>
              <a:ext uri="{FF2B5EF4-FFF2-40B4-BE49-F238E27FC236}">
                <a16:creationId xmlns:a16="http://schemas.microsoft.com/office/drawing/2014/main" id="{54925F15-5FC7-C3E0-E15B-A9A3A09013EC}"/>
              </a:ext>
            </a:extLst>
          </p:cNvPr>
          <p:cNvCxnSpPr>
            <a:cxnSpLocks/>
          </p:cNvCxnSpPr>
          <p:nvPr/>
        </p:nvCxnSpPr>
        <p:spPr>
          <a:xfrm>
            <a:off x="7453745" y="2281240"/>
            <a:ext cx="1382390" cy="0"/>
          </a:xfrm>
          <a:prstGeom prst="line">
            <a:avLst/>
          </a:prstGeom>
          <a:ln w="28575">
            <a:solidFill>
              <a:srgbClr val="2076B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descr="Describe innovative approaches is underlined in a real example evaluation criteria from CMS RFQ.">
            <a:extLst>
              <a:ext uri="{FF2B5EF4-FFF2-40B4-BE49-F238E27FC236}">
                <a16:creationId xmlns:a16="http://schemas.microsoft.com/office/drawing/2014/main" id="{057C761E-F006-D09A-166C-26CE1E16FCB9}"/>
              </a:ext>
            </a:extLst>
          </p:cNvPr>
          <p:cNvCxnSpPr>
            <a:cxnSpLocks/>
          </p:cNvCxnSpPr>
          <p:nvPr/>
        </p:nvCxnSpPr>
        <p:spPr>
          <a:xfrm>
            <a:off x="6762550" y="2673785"/>
            <a:ext cx="1605595" cy="0"/>
          </a:xfrm>
          <a:prstGeom prst="line">
            <a:avLst/>
          </a:prstGeom>
          <a:ln w="28575">
            <a:solidFill>
              <a:srgbClr val="2076BB"/>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0F314BE-7897-CCB3-87CE-9276FABC591F}"/>
              </a:ext>
            </a:extLst>
          </p:cNvPr>
          <p:cNvSpPr txBox="1"/>
          <p:nvPr/>
        </p:nvSpPr>
        <p:spPr>
          <a:xfrm>
            <a:off x="177071" y="3218232"/>
            <a:ext cx="11568818" cy="3477875"/>
          </a:xfrm>
          <a:prstGeom prst="rect">
            <a:avLst/>
          </a:prstGeom>
          <a:noFill/>
        </p:spPr>
        <p:txBody>
          <a:bodyPr wrap="square">
            <a:spAutoFit/>
          </a:bodyPr>
          <a:lstStyle/>
          <a:p>
            <a:pPr marL="800100" lvl="1" indent="-342900">
              <a:spcBef>
                <a:spcPts val="0"/>
              </a:spcBef>
              <a:buSzTx/>
              <a:buFont typeface="Courier New" panose="02070309020205020404" pitchFamily="49" charset="0"/>
              <a:buChar char="o"/>
            </a:pPr>
            <a:r>
              <a:rPr lang="en-US" sz="2000" dirty="0">
                <a:solidFill>
                  <a:prstClr val="black"/>
                </a:solidFill>
                <a:ea typeface="+mn-ea"/>
                <a:cs typeface="+mn-cs"/>
              </a:rPr>
              <a:t>Consider use of a </a:t>
            </a:r>
            <a:r>
              <a:rPr lang="en-US" sz="2000" b="1" u="sng" dirty="0">
                <a:solidFill>
                  <a:prstClr val="black"/>
                </a:solidFill>
                <a:ea typeface="+mn-ea"/>
                <a:cs typeface="+mn-cs"/>
              </a:rPr>
              <a:t>separate CLIN for Innovation scope </a:t>
            </a:r>
            <a:r>
              <a:rPr lang="en-US" sz="2000" dirty="0">
                <a:solidFill>
                  <a:prstClr val="black"/>
                </a:solidFill>
                <a:ea typeface="+mn-ea"/>
                <a:cs typeface="+mn-cs"/>
              </a:rPr>
              <a:t>that is a </a:t>
            </a:r>
            <a:r>
              <a:rPr lang="en-US" sz="2000" b="1" u="sng" dirty="0">
                <a:solidFill>
                  <a:prstClr val="black"/>
                </a:solidFill>
                <a:ea typeface="+mn-ea"/>
                <a:cs typeface="+mn-cs"/>
              </a:rPr>
              <a:t>fixed price NTE plug number </a:t>
            </a:r>
            <a:r>
              <a:rPr lang="en-US" sz="2000" dirty="0">
                <a:solidFill>
                  <a:prstClr val="black"/>
                </a:solidFill>
                <a:ea typeface="+mn-ea"/>
                <a:cs typeface="+mn-cs"/>
              </a:rPr>
              <a:t>in the RFP that is added to all offerors proposed prices for other RFP CLINs. The NTE plug number would align to an RFP’s expected innovation effort. </a:t>
            </a:r>
          </a:p>
          <a:p>
            <a:pPr marL="800100" lvl="1" indent="-342900">
              <a:spcBef>
                <a:spcPts val="0"/>
              </a:spcBef>
              <a:buSzTx/>
              <a:buFont typeface="Courier New" panose="02070309020205020404" pitchFamily="49" charset="0"/>
              <a:buChar char="o"/>
            </a:pPr>
            <a:endParaRPr lang="en-US" sz="2000" dirty="0">
              <a:solidFill>
                <a:prstClr val="black"/>
              </a:solidFill>
              <a:ea typeface="+mn-ea"/>
              <a:cs typeface="+mn-cs"/>
            </a:endParaRPr>
          </a:p>
          <a:p>
            <a:pPr marL="800100" lvl="1" indent="-342900">
              <a:spcBef>
                <a:spcPts val="0"/>
              </a:spcBef>
              <a:buSzTx/>
              <a:buFont typeface="Courier New" panose="02070309020205020404" pitchFamily="49" charset="0"/>
              <a:buChar char="o"/>
            </a:pPr>
            <a:r>
              <a:rPr lang="en-US" sz="2000" dirty="0">
                <a:solidFill>
                  <a:prstClr val="black"/>
                </a:solidFill>
              </a:rPr>
              <a:t>For technology related projects, ideally ask for Innovation in option year so the Vendor has had time to understand the need.</a:t>
            </a:r>
            <a:endParaRPr lang="en-US" sz="2000" dirty="0">
              <a:solidFill>
                <a:prstClr val="black"/>
              </a:solidFill>
              <a:ea typeface="+mn-ea"/>
              <a:cs typeface="+mn-cs"/>
            </a:endParaRPr>
          </a:p>
          <a:p>
            <a:pPr marL="800100" lvl="1" indent="-342900">
              <a:spcBef>
                <a:spcPts val="0"/>
              </a:spcBef>
              <a:buSzTx/>
              <a:buFont typeface="Courier New" panose="02070309020205020404" pitchFamily="49" charset="0"/>
              <a:buChar char="o"/>
            </a:pPr>
            <a:endParaRPr lang="en-US" sz="2000" dirty="0">
              <a:solidFill>
                <a:prstClr val="black"/>
              </a:solidFill>
            </a:endParaRPr>
          </a:p>
          <a:p>
            <a:pPr marL="800100" lvl="1" indent="-342900">
              <a:spcBef>
                <a:spcPts val="0"/>
              </a:spcBef>
              <a:buSzTx/>
              <a:buFont typeface="Courier New" panose="02070309020205020404" pitchFamily="49" charset="0"/>
              <a:buChar char="o"/>
            </a:pPr>
            <a:r>
              <a:rPr lang="en-US" sz="2000" dirty="0">
                <a:solidFill>
                  <a:prstClr val="black"/>
                </a:solidFill>
                <a:ea typeface="+mn-ea"/>
                <a:cs typeface="+mn-cs"/>
              </a:rPr>
              <a:t>This provides maximum flexibility during program performance to both the government and the offeror and provides an identified funding stream that allows for delivery of an innovation roadmap in support of the program’s mission.</a:t>
            </a:r>
          </a:p>
          <a:p>
            <a:pPr marL="742950" lvl="1" indent="-285750">
              <a:spcBef>
                <a:spcPts val="0"/>
              </a:spcBef>
              <a:buSzTx/>
              <a:buFont typeface="Courier New" panose="02070309020205020404" pitchFamily="49" charset="0"/>
              <a:buChar char="o"/>
            </a:pPr>
            <a:endParaRPr lang="en-US" sz="2000" dirty="0">
              <a:solidFill>
                <a:prstClr val="black"/>
              </a:solidFill>
              <a:ea typeface="+mn-ea"/>
              <a:cs typeface="+mn-cs"/>
            </a:endParaRPr>
          </a:p>
        </p:txBody>
      </p:sp>
      <p:sp>
        <p:nvSpPr>
          <p:cNvPr id="4" name="TextBox 3">
            <a:extLst>
              <a:ext uri="{FF2B5EF4-FFF2-40B4-BE49-F238E27FC236}">
                <a16:creationId xmlns:a16="http://schemas.microsoft.com/office/drawing/2014/main" id="{03A53FD2-0491-DBB6-10D6-712197025964}"/>
              </a:ext>
            </a:extLst>
          </p:cNvPr>
          <p:cNvSpPr txBox="1"/>
          <p:nvPr/>
        </p:nvSpPr>
        <p:spPr>
          <a:xfrm>
            <a:off x="350273" y="6520717"/>
            <a:ext cx="421085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DF7E3"/>
                </a:solidFill>
                <a:effectLst/>
                <a:uLnTx/>
                <a:uFillTx/>
                <a:latin typeface="Microsoft GothicNeo" panose="020B0503020000020004" pitchFamily="34" charset="-127"/>
                <a:ea typeface="Microsoft GothicNeo" panose="020B0503020000020004" pitchFamily="34" charset="-127"/>
                <a:cs typeface="Microsoft GothicNeo" panose="020B0503020000020004" pitchFamily="34" charset="-127"/>
              </a:rPr>
              <a:t>How Industry Analyzes and Responds to Best Value RFP</a:t>
            </a:r>
          </a:p>
        </p:txBody>
      </p:sp>
      <p:sp>
        <p:nvSpPr>
          <p:cNvPr id="2" name="Rectangle 1">
            <a:extLst>
              <a:ext uri="{FF2B5EF4-FFF2-40B4-BE49-F238E27FC236}">
                <a16:creationId xmlns:a16="http://schemas.microsoft.com/office/drawing/2014/main" id="{B3E41345-0F72-4AEC-B7C2-23F1CBEF4C99}"/>
              </a:ext>
              <a:ext uri="{C183D7F6-B498-43B3-948B-1728B52AA6E4}">
                <adec:decorative xmlns:adec="http://schemas.microsoft.com/office/drawing/2017/decorative" val="1"/>
              </a:ext>
            </a:extLst>
          </p:cNvPr>
          <p:cNvSpPr/>
          <p:nvPr/>
        </p:nvSpPr>
        <p:spPr>
          <a:xfrm>
            <a:off x="-1" y="6445045"/>
            <a:ext cx="12181378" cy="412954"/>
          </a:xfrm>
          <a:prstGeom prst="rect">
            <a:avLst/>
          </a:prstGeom>
          <a:solidFill>
            <a:srgbClr val="2076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6416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26BC-0030-F682-6960-F03AF5A2E897}"/>
              </a:ext>
            </a:extLst>
          </p:cNvPr>
          <p:cNvSpPr>
            <a:spLocks noGrp="1"/>
          </p:cNvSpPr>
          <p:nvPr>
            <p:ph type="title"/>
          </p:nvPr>
        </p:nvSpPr>
        <p:spPr>
          <a:xfrm>
            <a:off x="838200" y="-993441"/>
            <a:ext cx="10515600" cy="993441"/>
          </a:xfrm>
        </p:spPr>
        <p:txBody>
          <a:bodyPr spcFirstLastPara="1" vert="horz" wrap="square" lIns="91425" tIns="45700" rIns="91425" bIns="45700" rtlCol="0" anchor="b" anchorCtr="0">
            <a:normAutofit/>
          </a:bodyPr>
          <a:lstStyle/>
          <a:p>
            <a:r>
              <a:rPr lang="en-US" dirty="0"/>
              <a:t>Section B: Impact of Contract Type</a:t>
            </a:r>
          </a:p>
        </p:txBody>
      </p:sp>
      <p:sp>
        <p:nvSpPr>
          <p:cNvPr id="6" name="TextBox 5">
            <a:extLst>
              <a:ext uri="{FF2B5EF4-FFF2-40B4-BE49-F238E27FC236}">
                <a16:creationId xmlns:a16="http://schemas.microsoft.com/office/drawing/2014/main" id="{D74E0887-C5B1-8C4D-7DA1-69EAED64FC13}"/>
              </a:ext>
            </a:extLst>
          </p:cNvPr>
          <p:cNvSpPr txBox="1"/>
          <p:nvPr/>
        </p:nvSpPr>
        <p:spPr>
          <a:xfrm>
            <a:off x="350273" y="230851"/>
            <a:ext cx="10518832" cy="553998"/>
          </a:xfrm>
          <a:prstGeom prst="rect">
            <a:avLst/>
          </a:prstGeom>
          <a:noFill/>
        </p:spPr>
        <p:txBody>
          <a:bodyPr wrap="square" lIns="91440" tIns="45720" rIns="91440" bIns="45720" anchor="t">
            <a:spAutoFit/>
          </a:bodyPr>
          <a:lstStyle/>
          <a:p>
            <a:pPr>
              <a:defRPr/>
            </a:pPr>
            <a:r>
              <a:rPr kumimoji="0" lang="en-US" sz="3000" b="1" i="0" u="none" strike="noStrike" kern="1200" cap="none" spc="0" normalizeH="0" baseline="0" noProof="0" dirty="0">
                <a:ln>
                  <a:noFill/>
                </a:ln>
                <a:solidFill>
                  <a:srgbClr val="0070C0"/>
                </a:solidFill>
                <a:effectLst/>
                <a:uLnTx/>
                <a:uFillTx/>
                <a:latin typeface="Futura Bk BT" panose="020B0502020204020303"/>
                <a:ea typeface="Microsoft GothicNeo"/>
                <a:cs typeface="Microsoft GothicNeo"/>
              </a:rPr>
              <a:t>Section B: Impact of Contract Type</a:t>
            </a:r>
            <a:endParaRPr kumimoji="0" lang="en-US" sz="3000" b="1" i="0" u="none" strike="noStrike" kern="1200" cap="none" spc="0" normalizeH="0" baseline="0" noProof="0" dirty="0">
              <a:ln>
                <a:noFill/>
              </a:ln>
              <a:solidFill>
                <a:srgbClr val="0070C0"/>
              </a:solidFill>
              <a:effectLst/>
              <a:uLnTx/>
              <a:uFillTx/>
              <a:latin typeface="Futura Bk BT" panose="020B0502020204020303"/>
              <a:ea typeface="Microsoft GothicNeo" panose="020B0503020000020004" pitchFamily="34" charset="-127"/>
              <a:cs typeface="Microsoft GothicNeo" panose="020B0503020000020004" pitchFamily="34" charset="-127"/>
            </a:endParaRPr>
          </a:p>
        </p:txBody>
      </p:sp>
      <p:sp>
        <p:nvSpPr>
          <p:cNvPr id="7" name="TextBox 6">
            <a:extLst>
              <a:ext uri="{FF2B5EF4-FFF2-40B4-BE49-F238E27FC236}">
                <a16:creationId xmlns:a16="http://schemas.microsoft.com/office/drawing/2014/main" id="{509F3272-24FD-4630-15FB-74464B05F627}"/>
              </a:ext>
            </a:extLst>
          </p:cNvPr>
          <p:cNvSpPr txBox="1"/>
          <p:nvPr/>
        </p:nvSpPr>
        <p:spPr>
          <a:xfrm>
            <a:off x="350273" y="831015"/>
            <a:ext cx="11586340" cy="461665"/>
          </a:xfrm>
          <a:prstGeom prst="rect">
            <a:avLst/>
          </a:prstGeom>
          <a:noFill/>
        </p:spPr>
        <p:txBody>
          <a:bodyPr wrap="square" lIns="91440" tIns="45720" rIns="91440" bIns="45720" anchor="t">
            <a:spAutoFit/>
          </a:bodyPr>
          <a:lstStyle/>
          <a:p>
            <a:pPr>
              <a:defRPr/>
            </a:pPr>
            <a:r>
              <a:rPr lang="en-US" sz="2400" b="1" dirty="0">
                <a:solidFill>
                  <a:prstClr val="black"/>
                </a:solidFill>
                <a:ea typeface="Microsoft GothicNeo Light"/>
                <a:cs typeface="Microsoft GothicNeo Light"/>
              </a:rPr>
              <a:t>Contract type can greatly impact industry's approach to pricing</a:t>
            </a:r>
            <a:endParaRPr lang="en-US" sz="2400" b="1" i="0" u="none" strike="noStrike" kern="1200" cap="none" spc="0" normalizeH="0" baseline="0" noProof="0" dirty="0">
              <a:ln>
                <a:noFill/>
              </a:ln>
              <a:solidFill>
                <a:prstClr val="black"/>
              </a:solidFill>
              <a:effectLst/>
              <a:uLnTx/>
              <a:uFillTx/>
              <a:ea typeface="Microsoft GothicNeo Light" panose="020B0503020000020004" pitchFamily="34" charset="-127"/>
              <a:cs typeface="Microsoft GothicNeo Light" panose="020B0503020000020004" pitchFamily="34" charset="-127"/>
            </a:endParaRPr>
          </a:p>
        </p:txBody>
      </p:sp>
      <p:graphicFrame>
        <p:nvGraphicFramePr>
          <p:cNvPr id="5" name="Table 4" descr="FFP&#10;Positives:&#10;-Cost certainty for the Government&#10;-Incentivizes efficiency &#10;-Simpler administration&#10;Challenges:&#10;-Industry holds the financial risk&#10;-Limited Flexibility with scope changes&#10;-Less attractive to industry if requirements are not well defined&#10;T&amp;M&#10;Positives:&#10;-Flexibility for scope changes&#10;-Cost transparency for the government&#10;-Reduced contractor risk&#10;Challenges:&#10;-Total can be unpredictable&#10;-Potential for inefficiency&#10;-Increased administration for the government to track costs &#10;CPFF&#10;Positives:&#10;-Encourages expertise and innovation without cost overrun risk&#10;-Incentivizes completion&#10;Challenges:&#10;-Government has less control over total cost&#10;-Less incentive for efficiency&#10;-Pre-determined fee that does not adjust if costs increase&#10;Bid/Non-Bid considerations&#10;FFP&#10;-New IT development contracts- risky if scope is not well defined or understood&#10;-Pricing by Agile Sprint- accurate estimation requires experience and understanding&#10;-Responding to a SOO may be too high-level; industry may add to price to reduce risk and/or be heavy with assumptions&#10;T&amp;M&#10;-Most flexible for industry and reduces risk especially with new development programs&#10;-More likely to see Industry get more competitive with price- can feel like a &quot;race to the bottom&quot;&#10;-Understanding the competitive landscape is key in bid decisions&#10;-More detailed SOW or PWS can help reduce the risk of scope creep&#10;CPFF&#10;-While there is more flexibility, if there are no clear performance metrics and well-defined scope, there is a risk for scope-creep; since fixed fee does not vary with cost, type of work will be considered in bid decisions&#10;-Some small businesses may not have an approved accounting system">
            <a:extLst>
              <a:ext uri="{FF2B5EF4-FFF2-40B4-BE49-F238E27FC236}">
                <a16:creationId xmlns:a16="http://schemas.microsoft.com/office/drawing/2014/main" id="{12BB29DC-D82A-1CBA-B32E-3AC39607E903}"/>
              </a:ext>
            </a:extLst>
          </p:cNvPr>
          <p:cNvGraphicFramePr>
            <a:graphicFrameLocks noGrp="1"/>
          </p:cNvGraphicFramePr>
          <p:nvPr>
            <p:extLst>
              <p:ext uri="{D42A27DB-BD31-4B8C-83A1-F6EECF244321}">
                <p14:modId xmlns:p14="http://schemas.microsoft.com/office/powerpoint/2010/main" val="16803894"/>
              </p:ext>
            </p:extLst>
          </p:nvPr>
        </p:nvGraphicFramePr>
        <p:xfrm>
          <a:off x="350273" y="1504621"/>
          <a:ext cx="11160696" cy="4272280"/>
        </p:xfrm>
        <a:graphic>
          <a:graphicData uri="http://schemas.openxmlformats.org/drawingml/2006/table">
            <a:tbl>
              <a:tblPr firstRow="1">
                <a:tableStyleId>{5C22544A-7EE6-4342-B048-85BDC9FD1C3A}</a:tableStyleId>
              </a:tblPr>
              <a:tblGrid>
                <a:gridCol w="1580028">
                  <a:extLst>
                    <a:ext uri="{9D8B030D-6E8A-4147-A177-3AD203B41FA5}">
                      <a16:colId xmlns:a16="http://schemas.microsoft.com/office/drawing/2014/main" val="804470323"/>
                    </a:ext>
                  </a:extLst>
                </a:gridCol>
                <a:gridCol w="3193556">
                  <a:extLst>
                    <a:ext uri="{9D8B030D-6E8A-4147-A177-3AD203B41FA5}">
                      <a16:colId xmlns:a16="http://schemas.microsoft.com/office/drawing/2014/main" val="3244664438"/>
                    </a:ext>
                  </a:extLst>
                </a:gridCol>
                <a:gridCol w="3193556">
                  <a:extLst>
                    <a:ext uri="{9D8B030D-6E8A-4147-A177-3AD203B41FA5}">
                      <a16:colId xmlns:a16="http://schemas.microsoft.com/office/drawing/2014/main" val="2465615221"/>
                    </a:ext>
                  </a:extLst>
                </a:gridCol>
                <a:gridCol w="3193556">
                  <a:extLst>
                    <a:ext uri="{9D8B030D-6E8A-4147-A177-3AD203B41FA5}">
                      <a16:colId xmlns:a16="http://schemas.microsoft.com/office/drawing/2014/main" val="3868283664"/>
                    </a:ext>
                  </a:extLst>
                </a:gridCol>
              </a:tblGrid>
              <a:tr h="370840">
                <a:tc>
                  <a:txBody>
                    <a:bodyPr/>
                    <a:lstStyle/>
                    <a:p>
                      <a:endParaRPr lang="en-US" sz="1400" dirty="0"/>
                    </a:p>
                  </a:txBody>
                  <a:tcPr>
                    <a:solidFill>
                      <a:srgbClr val="2076BB"/>
                    </a:solidFill>
                  </a:tcPr>
                </a:tc>
                <a:tc>
                  <a:txBody>
                    <a:bodyPr/>
                    <a:lstStyle/>
                    <a:p>
                      <a:r>
                        <a:rPr lang="en-US" sz="1400" dirty="0"/>
                        <a:t>FFP</a:t>
                      </a:r>
                    </a:p>
                  </a:txBody>
                  <a:tcPr>
                    <a:solidFill>
                      <a:srgbClr val="2076BB"/>
                    </a:solidFill>
                  </a:tcPr>
                </a:tc>
                <a:tc>
                  <a:txBody>
                    <a:bodyPr/>
                    <a:lstStyle/>
                    <a:p>
                      <a:r>
                        <a:rPr lang="en-US" sz="1400" dirty="0"/>
                        <a:t>T&amp;M</a:t>
                      </a:r>
                    </a:p>
                  </a:txBody>
                  <a:tcPr>
                    <a:solidFill>
                      <a:srgbClr val="2076BB"/>
                    </a:solidFill>
                  </a:tcPr>
                </a:tc>
                <a:tc>
                  <a:txBody>
                    <a:bodyPr/>
                    <a:lstStyle/>
                    <a:p>
                      <a:r>
                        <a:rPr lang="en-US" sz="1400" dirty="0"/>
                        <a:t>CPFF</a:t>
                      </a:r>
                    </a:p>
                  </a:txBody>
                  <a:tcPr>
                    <a:solidFill>
                      <a:srgbClr val="2076BB"/>
                    </a:solidFill>
                  </a:tcPr>
                </a:tc>
                <a:extLst>
                  <a:ext uri="{0D108BD9-81ED-4DB2-BD59-A6C34878D82A}">
                    <a16:rowId xmlns:a16="http://schemas.microsoft.com/office/drawing/2014/main" val="3811211730"/>
                  </a:ext>
                </a:extLst>
              </a:tr>
              <a:tr h="370840">
                <a:tc>
                  <a:txBody>
                    <a:bodyPr/>
                    <a:lstStyle/>
                    <a:p>
                      <a:r>
                        <a:rPr lang="en-US" sz="1400" dirty="0"/>
                        <a:t>Positives</a:t>
                      </a:r>
                    </a:p>
                  </a:txBody>
                  <a:tcPr>
                    <a:solidFill>
                      <a:schemeClr val="bg1">
                        <a:lumMod val="95000"/>
                      </a:schemeClr>
                    </a:solidFill>
                  </a:tcPr>
                </a:tc>
                <a:tc>
                  <a:txBody>
                    <a:bodyPr/>
                    <a:lstStyle/>
                    <a:p>
                      <a:pPr marL="285750" indent="-285750">
                        <a:buFont typeface="Arial"/>
                        <a:buChar char="•"/>
                      </a:pPr>
                      <a:r>
                        <a:rPr lang="en-US" sz="1400" dirty="0"/>
                        <a:t>Cost certainty for the Government</a:t>
                      </a:r>
                    </a:p>
                    <a:p>
                      <a:pPr marL="285750" lvl="0" indent="-285750">
                        <a:buFont typeface="Arial"/>
                        <a:buChar char="•"/>
                      </a:pPr>
                      <a:r>
                        <a:rPr lang="en-US" sz="1400" dirty="0"/>
                        <a:t>Incentivizes efficiency </a:t>
                      </a:r>
                    </a:p>
                    <a:p>
                      <a:pPr marL="285750" lvl="0" indent="-285750">
                        <a:buFont typeface="Arial"/>
                        <a:buChar char="•"/>
                      </a:pPr>
                      <a:r>
                        <a:rPr lang="en-US" sz="1400" dirty="0"/>
                        <a:t>Simpler administration </a:t>
                      </a:r>
                    </a:p>
                  </a:txBody>
                  <a:tcPr>
                    <a:solidFill>
                      <a:schemeClr val="bg1">
                        <a:lumMod val="95000"/>
                      </a:schemeClr>
                    </a:solidFill>
                  </a:tcPr>
                </a:tc>
                <a:tc>
                  <a:txBody>
                    <a:bodyPr/>
                    <a:lstStyle/>
                    <a:p>
                      <a:pPr marL="285750" indent="-285750">
                        <a:buFont typeface="Arial"/>
                        <a:buChar char="•"/>
                      </a:pPr>
                      <a:r>
                        <a:rPr lang="en-US" sz="1400" dirty="0"/>
                        <a:t>Flexibility for scope changes </a:t>
                      </a:r>
                    </a:p>
                    <a:p>
                      <a:pPr marL="285750" lvl="0" indent="-285750">
                        <a:buFont typeface="Arial"/>
                        <a:buChar char="•"/>
                      </a:pPr>
                      <a:r>
                        <a:rPr lang="en-US" sz="1400" dirty="0"/>
                        <a:t>Cost transparency to the gov't </a:t>
                      </a:r>
                    </a:p>
                    <a:p>
                      <a:pPr marL="285750" lvl="0" indent="-285750">
                        <a:buFont typeface="Arial"/>
                        <a:buChar char="•"/>
                      </a:pPr>
                      <a:r>
                        <a:rPr lang="en-US" sz="1400" dirty="0"/>
                        <a:t>Reduced contractor risk</a:t>
                      </a:r>
                    </a:p>
                  </a:txBody>
                  <a:tcPr>
                    <a:solidFill>
                      <a:schemeClr val="bg1">
                        <a:lumMod val="95000"/>
                      </a:schemeClr>
                    </a:solidFill>
                  </a:tcPr>
                </a:tc>
                <a:tc>
                  <a:txBody>
                    <a:bodyPr/>
                    <a:lstStyle/>
                    <a:p>
                      <a:pPr marL="285750" indent="-285750">
                        <a:buFont typeface="Arial"/>
                        <a:buChar char="•"/>
                      </a:pPr>
                      <a:r>
                        <a:rPr lang="en-US" sz="1400" dirty="0"/>
                        <a:t>Encourages expertise and innovation without cost overrun risk </a:t>
                      </a:r>
                    </a:p>
                    <a:p>
                      <a:pPr marL="285750" lvl="0" indent="-285750">
                        <a:buFont typeface="Arial"/>
                        <a:buChar char="•"/>
                      </a:pPr>
                      <a:r>
                        <a:rPr lang="en-US" sz="1400" dirty="0"/>
                        <a:t>Incentivizes completion </a:t>
                      </a:r>
                    </a:p>
                  </a:txBody>
                  <a:tcPr>
                    <a:solidFill>
                      <a:schemeClr val="bg1">
                        <a:lumMod val="95000"/>
                      </a:schemeClr>
                    </a:solidFill>
                  </a:tcPr>
                </a:tc>
                <a:extLst>
                  <a:ext uri="{0D108BD9-81ED-4DB2-BD59-A6C34878D82A}">
                    <a16:rowId xmlns:a16="http://schemas.microsoft.com/office/drawing/2014/main" val="1813900376"/>
                  </a:ext>
                </a:extLst>
              </a:tr>
              <a:tr h="370839">
                <a:tc>
                  <a:txBody>
                    <a:bodyPr/>
                    <a:lstStyle/>
                    <a:p>
                      <a:pPr lvl="0">
                        <a:buNone/>
                      </a:pPr>
                      <a:r>
                        <a:rPr lang="en-US" sz="1400"/>
                        <a:t>Challenges</a:t>
                      </a:r>
                    </a:p>
                  </a:txBody>
                  <a:tcPr>
                    <a:solidFill>
                      <a:schemeClr val="bg1">
                        <a:lumMod val="95000"/>
                      </a:schemeClr>
                    </a:solidFill>
                  </a:tcPr>
                </a:tc>
                <a:tc>
                  <a:txBody>
                    <a:bodyPr/>
                    <a:lstStyle/>
                    <a:p>
                      <a:pPr marL="285750" lvl="0" indent="-285750">
                        <a:buFont typeface="Arial"/>
                        <a:buChar char="•"/>
                      </a:pPr>
                      <a:r>
                        <a:rPr lang="en-US" sz="1400" dirty="0"/>
                        <a:t>Industry holds the financial risk </a:t>
                      </a:r>
                    </a:p>
                    <a:p>
                      <a:pPr marL="285750" lvl="0" indent="-285750">
                        <a:buFont typeface="Arial"/>
                        <a:buChar char="•"/>
                      </a:pPr>
                      <a:r>
                        <a:rPr lang="en-US" sz="1400" dirty="0"/>
                        <a:t>Limited flexibility with scope changes</a:t>
                      </a:r>
                    </a:p>
                    <a:p>
                      <a:pPr marL="285750" lvl="0" indent="-285750">
                        <a:buFont typeface="Arial"/>
                        <a:buChar char="•"/>
                      </a:pPr>
                      <a:r>
                        <a:rPr lang="en-US" sz="1400" dirty="0"/>
                        <a:t>Less attractive to industry if requirements are not well defined</a:t>
                      </a:r>
                    </a:p>
                  </a:txBody>
                  <a:tcPr>
                    <a:solidFill>
                      <a:schemeClr val="bg1">
                        <a:lumMod val="95000"/>
                      </a:schemeClr>
                    </a:solidFill>
                  </a:tcPr>
                </a:tc>
                <a:tc>
                  <a:txBody>
                    <a:bodyPr/>
                    <a:lstStyle/>
                    <a:p>
                      <a:pPr marL="285750" lvl="0" indent="-285750">
                        <a:buFont typeface="Arial"/>
                        <a:buChar char="•"/>
                      </a:pPr>
                      <a:r>
                        <a:rPr lang="en-US" sz="1400" dirty="0"/>
                        <a:t>Total cost can be unpredictable</a:t>
                      </a:r>
                    </a:p>
                    <a:p>
                      <a:pPr marL="285750" lvl="0" indent="-285750">
                        <a:buFont typeface="Arial"/>
                        <a:buChar char="•"/>
                      </a:pPr>
                      <a:r>
                        <a:rPr lang="en-US" sz="1400" dirty="0"/>
                        <a:t>Potential for inefficiency </a:t>
                      </a:r>
                    </a:p>
                    <a:p>
                      <a:pPr marL="285750" lvl="0" indent="-285750">
                        <a:buFont typeface="Arial"/>
                        <a:buChar char="•"/>
                      </a:pPr>
                      <a:r>
                        <a:rPr lang="en-US" sz="1400" dirty="0"/>
                        <a:t>Increased administration for the Gov't to track costs</a:t>
                      </a:r>
                    </a:p>
                  </a:txBody>
                  <a:tcPr>
                    <a:solidFill>
                      <a:schemeClr val="bg1">
                        <a:lumMod val="95000"/>
                      </a:schemeClr>
                    </a:solidFill>
                  </a:tcPr>
                </a:tc>
                <a:tc>
                  <a:txBody>
                    <a:bodyPr/>
                    <a:lstStyle/>
                    <a:p>
                      <a:pPr marL="285750" lvl="0" indent="-285750">
                        <a:buFont typeface="Arial"/>
                        <a:buChar char="•"/>
                      </a:pPr>
                      <a:r>
                        <a:rPr lang="en-US" sz="1400" dirty="0"/>
                        <a:t>Gov't has less control over total cost</a:t>
                      </a:r>
                    </a:p>
                    <a:p>
                      <a:pPr marL="285750" lvl="0" indent="-285750">
                        <a:buFont typeface="Arial"/>
                        <a:buChar char="•"/>
                      </a:pPr>
                      <a:r>
                        <a:rPr lang="en-US" sz="1400" dirty="0"/>
                        <a:t>Less incentive for efficiency </a:t>
                      </a:r>
                    </a:p>
                    <a:p>
                      <a:pPr marL="285750" lvl="0" indent="-285750">
                        <a:buFont typeface="Arial"/>
                        <a:buChar char="•"/>
                      </a:pPr>
                      <a:r>
                        <a:rPr lang="en-US" sz="1400" dirty="0"/>
                        <a:t>Pre-determined fee that does not adjust if costs increase</a:t>
                      </a:r>
                    </a:p>
                  </a:txBody>
                  <a:tcPr>
                    <a:solidFill>
                      <a:schemeClr val="bg1">
                        <a:lumMod val="95000"/>
                      </a:schemeClr>
                    </a:solidFill>
                  </a:tcPr>
                </a:tc>
                <a:extLst>
                  <a:ext uri="{0D108BD9-81ED-4DB2-BD59-A6C34878D82A}">
                    <a16:rowId xmlns:a16="http://schemas.microsoft.com/office/drawing/2014/main" val="4188394916"/>
                  </a:ext>
                </a:extLst>
              </a:tr>
              <a:tr h="395418">
                <a:tc>
                  <a:txBody>
                    <a:bodyPr/>
                    <a:lstStyle/>
                    <a:p>
                      <a:pPr lvl="0">
                        <a:buNone/>
                      </a:pPr>
                      <a:r>
                        <a:rPr lang="en-US" sz="1400" b="1" dirty="0"/>
                        <a:t>Bid/No-Bid Considerations</a:t>
                      </a:r>
                    </a:p>
                  </a:txBody>
                  <a:tcPr/>
                </a:tc>
                <a:tc>
                  <a:txBody>
                    <a:bodyPr/>
                    <a:lstStyle/>
                    <a:p>
                      <a:pPr marL="285750" lvl="0" indent="-285750">
                        <a:buFont typeface="Arial" panose="020B0604020202020204" pitchFamily="34" charset="0"/>
                        <a:buChar char="•"/>
                      </a:pPr>
                      <a:r>
                        <a:rPr lang="en-US" sz="1400" dirty="0"/>
                        <a:t>New IT development contracts – risky if scope is not well defined or understood </a:t>
                      </a:r>
                    </a:p>
                    <a:p>
                      <a:pPr marL="285750" lvl="0" indent="-285750">
                        <a:buFont typeface="Arial" panose="020B0604020202020204" pitchFamily="34" charset="0"/>
                        <a:buChar char="•"/>
                      </a:pPr>
                      <a:r>
                        <a:rPr lang="en-US" sz="1400" dirty="0"/>
                        <a:t>Pricing by Agile Sprint – accurate estimation requires experience and understanding </a:t>
                      </a:r>
                    </a:p>
                    <a:p>
                      <a:pPr marL="285750" lvl="0" indent="-285750">
                        <a:buFont typeface="Arial" panose="020B0604020202020204" pitchFamily="34" charset="0"/>
                        <a:buChar char="•"/>
                      </a:pPr>
                      <a:r>
                        <a:rPr lang="en-US" sz="1400" dirty="0"/>
                        <a:t>Responding to a SOO may be too high-level; industry may add to price to reduce risk and/or be heavy with assumptions </a:t>
                      </a:r>
                    </a:p>
                  </a:txBody>
                  <a:tcPr/>
                </a:tc>
                <a:tc>
                  <a:txBody>
                    <a:bodyPr/>
                    <a:lstStyle/>
                    <a:p>
                      <a:pPr marL="285750" lvl="0" indent="-285750">
                        <a:buFont typeface="Arial" panose="020B0604020202020204" pitchFamily="34" charset="0"/>
                        <a:buChar char="•"/>
                      </a:pPr>
                      <a:r>
                        <a:rPr lang="en-US" sz="1400" dirty="0"/>
                        <a:t>Most flexible for industry and reduces risk especially with new development programs</a:t>
                      </a:r>
                    </a:p>
                    <a:p>
                      <a:pPr marL="285750" lvl="0" indent="-285750">
                        <a:buFont typeface="Arial" panose="020B0604020202020204" pitchFamily="34" charset="0"/>
                        <a:buChar char="•"/>
                      </a:pPr>
                      <a:r>
                        <a:rPr lang="en-US" sz="1400" dirty="0"/>
                        <a:t>More likely to see Industry get more competitive with price – can feel like a “race to the bottom” </a:t>
                      </a:r>
                    </a:p>
                    <a:p>
                      <a:pPr marL="285750" lvl="0" indent="-285750">
                        <a:buFont typeface="Arial" panose="020B0604020202020204" pitchFamily="34" charset="0"/>
                        <a:buChar char="•"/>
                      </a:pPr>
                      <a:r>
                        <a:rPr lang="en-US" sz="1400" dirty="0"/>
                        <a:t>Understanding the competitive landscape is key in bid decisions </a:t>
                      </a:r>
                    </a:p>
                    <a:p>
                      <a:pPr marL="285750" lvl="0" indent="-285750">
                        <a:buFont typeface="Arial" panose="020B0604020202020204" pitchFamily="34" charset="0"/>
                        <a:buChar char="•"/>
                      </a:pPr>
                      <a:r>
                        <a:rPr lang="en-US" sz="1400" dirty="0"/>
                        <a:t>More detailed SOW or PWS can help reduce the risk of scope creep </a:t>
                      </a:r>
                    </a:p>
                  </a:txBody>
                  <a:tcPr/>
                </a:tc>
                <a:tc>
                  <a:txBody>
                    <a:bodyPr/>
                    <a:lstStyle/>
                    <a:p>
                      <a:pPr marL="285750" lvl="0" indent="-285750">
                        <a:buFont typeface="Arial" panose="020B0604020202020204" pitchFamily="34" charset="0"/>
                        <a:buChar char="•"/>
                      </a:pPr>
                      <a:r>
                        <a:rPr lang="en-US" sz="1400" b="0" i="0" u="none" strike="noStrike" noProof="0" dirty="0">
                          <a:latin typeface="Calibri"/>
                        </a:rPr>
                        <a:t>While there is more flexibility, if there are no clear performance metrics and well-defined scope, there is a risk for scope-creep; since fixed fee does not vary with cost, type of work will be considered in bid decisions</a:t>
                      </a:r>
                    </a:p>
                    <a:p>
                      <a:pPr marL="285750" lvl="0" indent="-285750">
                        <a:buFont typeface="Arial" panose="020B0604020202020204" pitchFamily="34" charset="0"/>
                        <a:buChar char="•"/>
                      </a:pPr>
                      <a:r>
                        <a:rPr lang="en-US" sz="1400" b="0" i="0" u="none" strike="noStrike" noProof="0" dirty="0">
                          <a:latin typeface="Calibri"/>
                        </a:rPr>
                        <a:t>Some small businesses may not have an approved accounting system </a:t>
                      </a:r>
                    </a:p>
                  </a:txBody>
                  <a:tcPr/>
                </a:tc>
                <a:extLst>
                  <a:ext uri="{0D108BD9-81ED-4DB2-BD59-A6C34878D82A}">
                    <a16:rowId xmlns:a16="http://schemas.microsoft.com/office/drawing/2014/main" val="357488459"/>
                  </a:ext>
                </a:extLst>
              </a:tr>
            </a:tbl>
          </a:graphicData>
        </a:graphic>
      </p:graphicFrame>
    </p:spTree>
    <p:extLst>
      <p:ext uri="{BB962C8B-B14F-4D97-AF65-F5344CB8AC3E}">
        <p14:creationId xmlns:p14="http://schemas.microsoft.com/office/powerpoint/2010/main" val="3561456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0E2FCF-5836-4744-9682-8B76DBA6D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
        <p:nvSpPr>
          <p:cNvPr id="108" name="Google Shape;108;p16"/>
          <p:cNvSpPr txBox="1">
            <a:spLocks noGrp="1"/>
          </p:cNvSpPr>
          <p:nvPr>
            <p:ph type="title"/>
          </p:nvPr>
        </p:nvSpPr>
        <p:spPr>
          <a:xfrm>
            <a:off x="450358" y="114194"/>
            <a:ext cx="10515600" cy="577516"/>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Clr>
                <a:srgbClr val="2076BB"/>
              </a:buClr>
              <a:buSzPts val="4400"/>
              <a:buFont typeface="Calibri"/>
              <a:buNone/>
            </a:pPr>
            <a:r>
              <a:rPr lang="en-US" dirty="0">
                <a:latin typeface="Futura Bk BT"/>
              </a:rPr>
              <a:t>Multi Phase Evaluations</a:t>
            </a:r>
            <a:endParaRPr dirty="0">
              <a:latin typeface="Futura Bk BT"/>
            </a:endParaRPr>
          </a:p>
        </p:txBody>
      </p:sp>
      <p:sp>
        <p:nvSpPr>
          <p:cNvPr id="110" name="Google Shape;110;p16"/>
          <p:cNvSpPr txBox="1">
            <a:spLocks noGrp="1"/>
          </p:cNvSpPr>
          <p:nvPr>
            <p:ph type="body" idx="1"/>
          </p:nvPr>
        </p:nvSpPr>
        <p:spPr>
          <a:xfrm>
            <a:off x="253147" y="691710"/>
            <a:ext cx="11227323" cy="5597820"/>
          </a:xfrm>
          <a:prstGeom prst="rect">
            <a:avLst/>
          </a:prstGeom>
          <a:noFill/>
          <a:ln>
            <a:noFill/>
          </a:ln>
        </p:spPr>
        <p:txBody>
          <a:bodyPr spcFirstLastPara="1" wrap="square" lIns="91425" tIns="45700" rIns="91425" bIns="45700" anchor="t" anchorCtr="0">
            <a:normAutofit fontScale="25000" lnSpcReduction="20000"/>
          </a:bodyPr>
          <a:lstStyle/>
          <a:p>
            <a:pPr marL="448056" indent="-457200">
              <a:spcAft>
                <a:spcPts val="1200"/>
              </a:spcAft>
              <a:buClr>
                <a:srgbClr val="44546A"/>
              </a:buClr>
              <a:buFont typeface="Wingdings" panose="05000000000000000000" pitchFamily="2" charset="2"/>
              <a:buChar char="Ø"/>
            </a:pPr>
            <a:r>
              <a:rPr lang="en-US" sz="6200" dirty="0"/>
              <a:t>With careful planning, the down select process of a </a:t>
            </a:r>
            <a:r>
              <a:rPr lang="en-US" sz="6200" b="1" u="sng" dirty="0"/>
              <a:t>multi-phase evaluation </a:t>
            </a:r>
            <a:r>
              <a:rPr lang="en-US" sz="6200" dirty="0"/>
              <a:t>can save </a:t>
            </a:r>
            <a:r>
              <a:rPr lang="en-US" sz="6200" b="1" u="sng" dirty="0"/>
              <a:t>significant time, money, and risk</a:t>
            </a:r>
            <a:r>
              <a:rPr lang="en-US" sz="6200" dirty="0"/>
              <a:t> by reducing the effort, competition, and documentation for both government and industry. </a:t>
            </a:r>
          </a:p>
          <a:p>
            <a:pPr marL="448056" indent="-457200">
              <a:spcAft>
                <a:spcPts val="1200"/>
              </a:spcAft>
              <a:buClr>
                <a:srgbClr val="44546A"/>
              </a:buClr>
              <a:buFont typeface="Wingdings" panose="05000000000000000000" pitchFamily="2" charset="2"/>
              <a:buChar char="Ø"/>
            </a:pPr>
            <a:r>
              <a:rPr lang="en-US" sz="6200" dirty="0"/>
              <a:t>While industry prefers to demonstrate abilities through oral evaluations and tech demonstrations,</a:t>
            </a:r>
            <a:r>
              <a:rPr lang="en-US" sz="6200" b="1" dirty="0"/>
              <a:t> </a:t>
            </a:r>
            <a:r>
              <a:rPr lang="en-US" sz="6200" b="1" u="sng" dirty="0"/>
              <a:t>the cost to prepare and respond to those phases is high</a:t>
            </a:r>
            <a:r>
              <a:rPr lang="en-US" sz="6200" b="1" dirty="0"/>
              <a:t>.</a:t>
            </a:r>
          </a:p>
          <a:p>
            <a:pPr marL="448056" indent="-457200">
              <a:spcAft>
                <a:spcPts val="600"/>
              </a:spcAft>
              <a:buClr>
                <a:srgbClr val="44546A"/>
              </a:buClr>
              <a:buFont typeface="Wingdings" panose="05000000000000000000" pitchFamily="2" charset="2"/>
              <a:buChar char="Ø"/>
            </a:pPr>
            <a:r>
              <a:rPr lang="en-US" sz="7400" b="1" u="sng" dirty="0"/>
              <a:t>Suggestions:</a:t>
            </a:r>
          </a:p>
          <a:p>
            <a:pPr marL="905256" lvl="1" indent="-457200">
              <a:lnSpc>
                <a:spcPct val="120000"/>
              </a:lnSpc>
              <a:spcAft>
                <a:spcPts val="600"/>
              </a:spcAft>
              <a:buClr>
                <a:srgbClr val="44546A"/>
              </a:buClr>
              <a:buFont typeface="Courier New" panose="02070309020205020404" pitchFamily="49" charset="0"/>
              <a:buChar char="o"/>
            </a:pPr>
            <a:r>
              <a:rPr lang="en-US" sz="5600" dirty="0"/>
              <a:t>For Phase I, consider use of simple and inexpensive criteria</a:t>
            </a:r>
            <a:r>
              <a:rPr lang="en-US" sz="5600" b="1" dirty="0"/>
              <a:t> </a:t>
            </a:r>
            <a:r>
              <a:rPr lang="en-US" sz="5600" dirty="0"/>
              <a:t>such as </a:t>
            </a:r>
            <a:r>
              <a:rPr lang="en-US" sz="5600" b="1" u="sng" dirty="0"/>
              <a:t>certifications, past performance, or lessons learned, or a brief technical submission (no more than 5 pages)</a:t>
            </a:r>
            <a:r>
              <a:rPr lang="en-US" sz="5600" dirty="0"/>
              <a:t> to determine eligibility for Phase II.  Phases should move from easiest to hardest. </a:t>
            </a:r>
          </a:p>
          <a:p>
            <a:pPr marL="905256" lvl="1" indent="-457200">
              <a:lnSpc>
                <a:spcPct val="120000"/>
              </a:lnSpc>
              <a:spcAft>
                <a:spcPts val="600"/>
              </a:spcAft>
              <a:buClr>
                <a:srgbClr val="44546A"/>
              </a:buClr>
              <a:buFont typeface="Courier New" panose="02070309020205020404" pitchFamily="49" charset="0"/>
              <a:buChar char="o"/>
            </a:pPr>
            <a:r>
              <a:rPr lang="en-US" sz="5600" dirty="0"/>
              <a:t>For Phase I, keep response requirements simple and include the “must have” requirement(s) that are harder for certain vendors to address in later phases, (i.e., unique Key Personnel requirements, specific type of corporate experiences, or necessary certifications).</a:t>
            </a:r>
          </a:p>
          <a:p>
            <a:pPr marL="905256" lvl="1" indent="-457200">
              <a:lnSpc>
                <a:spcPct val="120000"/>
              </a:lnSpc>
              <a:spcAft>
                <a:spcPts val="600"/>
              </a:spcAft>
              <a:buClr>
                <a:srgbClr val="44546A"/>
              </a:buClr>
              <a:buFont typeface="Courier New" panose="02070309020205020404" pitchFamily="49" charset="0"/>
              <a:buChar char="o"/>
            </a:pPr>
            <a:r>
              <a:rPr lang="en-US" sz="5600" dirty="0"/>
              <a:t>If seeking innovation, consider criteria in Phase 1 that is not focused on corporate experience to enable opportunities for new entrants </a:t>
            </a:r>
          </a:p>
          <a:p>
            <a:pPr marL="905256" lvl="1" indent="-457200">
              <a:lnSpc>
                <a:spcPct val="120000"/>
              </a:lnSpc>
              <a:spcAft>
                <a:spcPts val="600"/>
              </a:spcAft>
              <a:buClr>
                <a:srgbClr val="44546A"/>
              </a:buClr>
              <a:buFont typeface="Courier New" panose="02070309020205020404" pitchFamily="49" charset="0"/>
              <a:buChar char="o"/>
            </a:pPr>
            <a:r>
              <a:rPr lang="en-US" sz="5600" dirty="0"/>
              <a:t>Encourage industry innovation during Market Research phase. Use the multi-phase process (with orals or demos) to evaluate it. When evaluating AI, orals and tech demonstrations require a </a:t>
            </a:r>
            <a:r>
              <a:rPr lang="en-US" sz="5600" b="1" dirty="0"/>
              <a:t>real-world environment </a:t>
            </a:r>
            <a:r>
              <a:rPr lang="en-US" sz="5600" dirty="0"/>
              <a:t>(e.g., internet) </a:t>
            </a:r>
          </a:p>
          <a:p>
            <a:pPr marL="905256" lvl="1" indent="-457200">
              <a:lnSpc>
                <a:spcPct val="120000"/>
              </a:lnSpc>
              <a:spcAft>
                <a:spcPts val="600"/>
              </a:spcAft>
              <a:buClr>
                <a:srgbClr val="44546A"/>
              </a:buClr>
              <a:buFont typeface="Courier New" panose="02070309020205020404" pitchFamily="49" charset="0"/>
              <a:buChar char="o"/>
            </a:pPr>
            <a:r>
              <a:rPr lang="en-US" sz="5600" dirty="0"/>
              <a:t>Small businesses may need more time to prepare after Phase I due to resource constraints. Consider asking how many weeks to allocate between Phases during market research phase. Ensure there is an opportunity for Q&amp;A between Phase I and II.</a:t>
            </a:r>
          </a:p>
          <a:p>
            <a:pPr marL="905256" lvl="1" indent="-457200">
              <a:lnSpc>
                <a:spcPct val="120000"/>
              </a:lnSpc>
              <a:spcAft>
                <a:spcPts val="600"/>
              </a:spcAft>
              <a:buClr>
                <a:srgbClr val="44546A"/>
              </a:buClr>
              <a:buFont typeface="Courier New" panose="02070309020205020404" pitchFamily="49" charset="0"/>
              <a:buChar char="o"/>
            </a:pPr>
            <a:r>
              <a:rPr lang="en-US" sz="5600" dirty="0"/>
              <a:t>Limit the number of Key Personnel required for Orals; consider letting industry decide who to bring (e.g., best athlete approach)</a:t>
            </a:r>
          </a:p>
          <a:p>
            <a:pPr marL="905256" lvl="1" indent="-457200">
              <a:lnSpc>
                <a:spcPct val="120000"/>
              </a:lnSpc>
              <a:spcAft>
                <a:spcPts val="600"/>
              </a:spcAft>
              <a:buClr>
                <a:srgbClr val="44546A"/>
              </a:buClr>
              <a:buFont typeface="Courier New" panose="02070309020205020404" pitchFamily="49" charset="0"/>
              <a:buChar char="o"/>
            </a:pPr>
            <a:r>
              <a:rPr lang="en-US" sz="5600" dirty="0"/>
              <a:t>Evaluate whether a Phased Response is the right choice. Ask questions to industry during market research phase to determine if a Multi-Phase procurement will save time and money for either party. </a:t>
            </a:r>
            <a:endParaRPr lang="en-US" sz="5600" b="1" u="sng" dirty="0"/>
          </a:p>
          <a:p>
            <a:pPr marL="923925" lvl="1" indent="-486410">
              <a:lnSpc>
                <a:spcPct val="90000"/>
              </a:lnSpc>
              <a:spcBef>
                <a:spcPts val="1600"/>
              </a:spcBef>
              <a:buSzPct val="100000"/>
              <a:buChar char="⮚"/>
            </a:pPr>
            <a:endParaRPr dirty="0"/>
          </a:p>
        </p:txBody>
      </p:sp>
    </p:spTree>
    <p:extLst>
      <p:ext uri="{BB962C8B-B14F-4D97-AF65-F5344CB8AC3E}">
        <p14:creationId xmlns:p14="http://schemas.microsoft.com/office/powerpoint/2010/main" val="3286231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Part 1: The Role of Pre-RFP Communication and Engagement to Best Value Procurements.">
            <a:extLst>
              <a:ext uri="{FF2B5EF4-FFF2-40B4-BE49-F238E27FC236}">
                <a16:creationId xmlns:a16="http://schemas.microsoft.com/office/drawing/2014/main" id="{BB9D3238-C270-4459-E512-D4F5D508CB50}"/>
              </a:ext>
            </a:extLst>
          </p:cNvPr>
          <p:cNvPicPr>
            <a:picLocks noChangeAspect="1"/>
          </p:cNvPicPr>
          <p:nvPr/>
        </p:nvPicPr>
        <p:blipFill>
          <a:blip r:embed="rId2"/>
          <a:srcRect/>
          <a:stretch/>
        </p:blipFill>
        <p:spPr>
          <a:xfrm>
            <a:off x="-68328" y="0"/>
            <a:ext cx="12260328" cy="7319660"/>
          </a:xfrm>
          <a:prstGeom prst="rect">
            <a:avLst/>
          </a:prstGeom>
        </p:spPr>
      </p:pic>
      <p:sp>
        <p:nvSpPr>
          <p:cNvPr id="2" name="Title 1">
            <a:extLst>
              <a:ext uri="{FF2B5EF4-FFF2-40B4-BE49-F238E27FC236}">
                <a16:creationId xmlns:a16="http://schemas.microsoft.com/office/drawing/2014/main" id="{71D1F6F6-9155-72DD-1107-1C01455D6A89}"/>
              </a:ext>
            </a:extLst>
          </p:cNvPr>
          <p:cNvSpPr>
            <a:spLocks noGrp="1"/>
          </p:cNvSpPr>
          <p:nvPr>
            <p:ph type="title" idx="4294967295"/>
          </p:nvPr>
        </p:nvSpPr>
        <p:spPr>
          <a:xfrm>
            <a:off x="647700" y="-2197099"/>
            <a:ext cx="10515600" cy="1828800"/>
          </a:xfrm>
          <a:prstGeom prst="rect">
            <a:avLst/>
          </a:prstGeom>
        </p:spPr>
        <p:txBody>
          <a:bodyPr anchor="b"/>
          <a:lstStyle/>
          <a:p>
            <a:pPr lvl="0">
              <a:lnSpc>
                <a:spcPct val="100000"/>
              </a:lnSpc>
              <a:spcBef>
                <a:spcPts val="0"/>
              </a:spcBef>
              <a:defRPr/>
            </a:pPr>
            <a:br>
              <a:rPr lang="en-US" sz="2400" b="1" dirty="0">
                <a:solidFill>
                  <a:prstClr val="white"/>
                </a:solidFill>
                <a:latin typeface="Aptos" panose="02110004020202020204"/>
              </a:rPr>
            </a:br>
            <a:br>
              <a:rPr lang="en-US" sz="2400" b="1" dirty="0">
                <a:solidFill>
                  <a:prstClr val="white"/>
                </a:solidFill>
                <a:latin typeface="Aptos" panose="02110004020202020204"/>
              </a:rPr>
            </a:br>
            <a:br>
              <a:rPr lang="en-US" sz="2400" b="1" dirty="0">
                <a:solidFill>
                  <a:prstClr val="white"/>
                </a:solidFill>
                <a:latin typeface="Aptos" panose="02110004020202020204"/>
              </a:rPr>
            </a:br>
            <a:br>
              <a:rPr lang="en-US" sz="2400" b="1" dirty="0">
                <a:solidFill>
                  <a:prstClr val="white"/>
                </a:solidFill>
                <a:latin typeface="Aptos" panose="02110004020202020204"/>
              </a:rPr>
            </a:br>
            <a:r>
              <a:rPr lang="en-US" sz="2400" b="1" dirty="0">
                <a:solidFill>
                  <a:prstClr val="white"/>
                </a:solidFill>
                <a:latin typeface="Aptos" panose="02110004020202020204"/>
              </a:rPr>
              <a:t>Part 1: The Role of Pre-RFP Communications and Engagement to Best Value Procurements</a:t>
            </a:r>
            <a:br>
              <a:rPr lang="en-US" b="1" dirty="0">
                <a:solidFill>
                  <a:prstClr val="white"/>
                </a:solidFill>
                <a:latin typeface="Aptos" panose="02110004020202020204"/>
              </a:rPr>
            </a:br>
            <a:endParaRPr lang="en-US" dirty="0"/>
          </a:p>
        </p:txBody>
      </p:sp>
      <p:sp>
        <p:nvSpPr>
          <p:cNvPr id="3" name="TextBox 2">
            <a:extLst>
              <a:ext uri="{FF2B5EF4-FFF2-40B4-BE49-F238E27FC236}">
                <a16:creationId xmlns:a16="http://schemas.microsoft.com/office/drawing/2014/main" id="{D899309D-B1D5-92A8-FA5D-52B6F0239AB5}"/>
              </a:ext>
            </a:extLst>
          </p:cNvPr>
          <p:cNvSpPr txBox="1"/>
          <p:nvPr/>
        </p:nvSpPr>
        <p:spPr>
          <a:xfrm>
            <a:off x="93306" y="2459501"/>
            <a:ext cx="1197013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ptos" panose="02110004020202020204"/>
                <a:ea typeface="+mn-ea"/>
                <a:cs typeface="+mn-cs"/>
              </a:rPr>
              <a:t>Part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ptos" panose="02110004020202020204"/>
                <a:ea typeface="+mn-ea"/>
                <a:cs typeface="+mn-cs"/>
              </a:rPr>
              <a:t>The Role of Pre-RFP Communication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ptos" panose="02110004020202020204"/>
                <a:ea typeface="+mn-ea"/>
                <a:cs typeface="+mn-cs"/>
              </a:rPr>
              <a:t>and Engagement </a:t>
            </a:r>
            <a:r>
              <a:rPr lang="en-US" sz="4000" b="1" dirty="0">
                <a:solidFill>
                  <a:prstClr val="white"/>
                </a:solidFill>
                <a:latin typeface="Aptos" panose="02110004020202020204"/>
              </a:rPr>
              <a:t>to Best Value Procurements</a:t>
            </a:r>
            <a:endParaRPr kumimoji="0" lang="en-US" sz="40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6761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0E2FCF-5836-4744-9682-8B76DBA6D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
        <p:nvSpPr>
          <p:cNvPr id="108" name="Google Shape;108;p16"/>
          <p:cNvSpPr txBox="1">
            <a:spLocks noGrp="1"/>
          </p:cNvSpPr>
          <p:nvPr>
            <p:ph type="title"/>
          </p:nvPr>
        </p:nvSpPr>
        <p:spPr>
          <a:xfrm>
            <a:off x="838200" y="197963"/>
            <a:ext cx="10515600" cy="970961"/>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2076BB"/>
              </a:buClr>
              <a:buSzPts val="4400"/>
              <a:buFont typeface="Calibri"/>
              <a:buNone/>
            </a:pPr>
            <a:r>
              <a:rPr lang="en-US" dirty="0">
                <a:latin typeface="Futura Bk BT"/>
              </a:rPr>
              <a:t>Multi Phase Evaluations</a:t>
            </a:r>
            <a:br>
              <a:rPr lang="en-US" dirty="0">
                <a:latin typeface="Futura Bk BT"/>
              </a:rPr>
            </a:br>
            <a:r>
              <a:rPr lang="en-US" sz="2000" dirty="0">
                <a:solidFill>
                  <a:srgbClr val="000000"/>
                </a:solidFill>
                <a:latin typeface="+mn-lt"/>
                <a:ea typeface="Microsoft GothicNeo Light" panose="020B0503020000020004" pitchFamily="34" charset="-127"/>
                <a:cs typeface="Microsoft GothicNeo Light" panose="020B0503020000020004" pitchFamily="34" charset="-127"/>
              </a:rPr>
              <a:t>Phase I and Phase II Down Select (example to combine)</a:t>
            </a:r>
            <a:endParaRPr sz="2000" dirty="0">
              <a:solidFill>
                <a:srgbClr val="000000"/>
              </a:solidFill>
              <a:latin typeface="+mn-lt"/>
              <a:ea typeface="Microsoft GothicNeo Light" panose="020B0503020000020004" pitchFamily="34" charset="-127"/>
              <a:cs typeface="Microsoft GothicNeo Light" panose="020B0503020000020004" pitchFamily="34" charset="-127"/>
            </a:endParaRPr>
          </a:p>
        </p:txBody>
      </p:sp>
      <p:sp>
        <p:nvSpPr>
          <p:cNvPr id="5" name="Text Placeholder 4">
            <a:extLst>
              <a:ext uri="{FF2B5EF4-FFF2-40B4-BE49-F238E27FC236}">
                <a16:creationId xmlns:a16="http://schemas.microsoft.com/office/drawing/2014/main" id="{12909B03-5F7A-5227-9E8D-74676D7FC13D}"/>
              </a:ext>
            </a:extLst>
          </p:cNvPr>
          <p:cNvSpPr>
            <a:spLocks noGrp="1"/>
          </p:cNvSpPr>
          <p:nvPr>
            <p:ph type="body" idx="1"/>
          </p:nvPr>
        </p:nvSpPr>
        <p:spPr/>
        <p:txBody>
          <a:bodyPr/>
          <a:lstStyle/>
          <a:p>
            <a:endParaRPr lang="en-US"/>
          </a:p>
        </p:txBody>
      </p:sp>
      <p:pic>
        <p:nvPicPr>
          <p:cNvPr id="7" name="Picture 6" descr="A snippet example of multi phase evaluations to combine for Phase I and Phase II down select.">
            <a:extLst>
              <a:ext uri="{FF2B5EF4-FFF2-40B4-BE49-F238E27FC236}">
                <a16:creationId xmlns:a16="http://schemas.microsoft.com/office/drawing/2014/main" id="{D618D577-6AB9-759C-1807-87B9F816936A}"/>
              </a:ext>
            </a:extLst>
          </p:cNvPr>
          <p:cNvPicPr>
            <a:picLocks noChangeAspect="1"/>
          </p:cNvPicPr>
          <p:nvPr/>
        </p:nvPicPr>
        <p:blipFill>
          <a:blip r:embed="rId3"/>
          <a:stretch>
            <a:fillRect/>
          </a:stretch>
        </p:blipFill>
        <p:spPr>
          <a:xfrm>
            <a:off x="421482" y="1346002"/>
            <a:ext cx="5785033" cy="4702536"/>
          </a:xfrm>
          <a:prstGeom prst="rect">
            <a:avLst/>
          </a:prstGeom>
        </p:spPr>
      </p:pic>
      <p:pic>
        <p:nvPicPr>
          <p:cNvPr id="9" name="Picture 8" descr="A snippet example of an experience review form.">
            <a:extLst>
              <a:ext uri="{FF2B5EF4-FFF2-40B4-BE49-F238E27FC236}">
                <a16:creationId xmlns:a16="http://schemas.microsoft.com/office/drawing/2014/main" id="{4B777AE3-BB7A-C5EC-FA54-BF24A003EEE1}"/>
              </a:ext>
            </a:extLst>
          </p:cNvPr>
          <p:cNvPicPr>
            <a:picLocks noChangeAspect="1"/>
          </p:cNvPicPr>
          <p:nvPr/>
        </p:nvPicPr>
        <p:blipFill>
          <a:blip r:embed="rId4"/>
          <a:stretch>
            <a:fillRect/>
          </a:stretch>
        </p:blipFill>
        <p:spPr>
          <a:xfrm>
            <a:off x="5954587" y="1343155"/>
            <a:ext cx="5815931" cy="4351338"/>
          </a:xfrm>
          <a:prstGeom prst="rect">
            <a:avLst/>
          </a:prstGeom>
        </p:spPr>
      </p:pic>
      <p:cxnSp>
        <p:nvCxnSpPr>
          <p:cNvPr id="12" name="Straight Arrow Connector 11">
            <a:extLst>
              <a:ext uri="{FF2B5EF4-FFF2-40B4-BE49-F238E27FC236}">
                <a16:creationId xmlns:a16="http://schemas.microsoft.com/office/drawing/2014/main" id="{44F20CD2-4024-74F3-04A6-D1D753052759}"/>
              </a:ext>
              <a:ext uri="{C183D7F6-B498-43B3-948B-1728B52AA6E4}">
                <adec:decorative xmlns:adec="http://schemas.microsoft.com/office/drawing/2017/decorative" val="1"/>
              </a:ext>
            </a:extLst>
          </p:cNvPr>
          <p:cNvCxnSpPr/>
          <p:nvPr/>
        </p:nvCxnSpPr>
        <p:spPr>
          <a:xfrm flipH="1">
            <a:off x="8518358" y="2695074"/>
            <a:ext cx="84221" cy="409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57BEE7D-18ED-40E7-2606-FE6031233EB7}"/>
              </a:ext>
            </a:extLst>
          </p:cNvPr>
          <p:cNvSpPr txBox="1"/>
          <p:nvPr/>
        </p:nvSpPr>
        <p:spPr>
          <a:xfrm>
            <a:off x="7829611" y="2341029"/>
            <a:ext cx="1545936" cy="369332"/>
          </a:xfrm>
          <a:prstGeom prst="rect">
            <a:avLst/>
          </a:prstGeom>
          <a:noFill/>
        </p:spPr>
        <p:txBody>
          <a:bodyPr wrap="none" rtlCol="0">
            <a:spAutoFit/>
          </a:bodyPr>
          <a:lstStyle/>
          <a:p>
            <a:r>
              <a:rPr lang="en-US" dirty="0"/>
              <a:t>Prime or Team</a:t>
            </a:r>
          </a:p>
        </p:txBody>
      </p:sp>
    </p:spTree>
    <p:extLst>
      <p:ext uri="{BB962C8B-B14F-4D97-AF65-F5344CB8AC3E}">
        <p14:creationId xmlns:p14="http://schemas.microsoft.com/office/powerpoint/2010/main" val="606540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0E2FCF-5836-4744-9682-8B76DBA6D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
        <p:nvSpPr>
          <p:cNvPr id="108" name="Google Shape;108;p16"/>
          <p:cNvSpPr txBox="1">
            <a:spLocks noGrp="1"/>
          </p:cNvSpPr>
          <p:nvPr>
            <p:ph type="title"/>
          </p:nvPr>
        </p:nvSpPr>
        <p:spPr>
          <a:xfrm>
            <a:off x="838200" y="161387"/>
            <a:ext cx="10515600" cy="970961"/>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2076BB"/>
              </a:buClr>
              <a:buSzPts val="4400"/>
              <a:buFont typeface="Calibri"/>
              <a:buNone/>
            </a:pPr>
            <a:r>
              <a:rPr lang="en-US" dirty="0">
                <a:latin typeface="Futura Bk BT"/>
              </a:rPr>
              <a:t>Multi Phase Evaluations</a:t>
            </a:r>
            <a:br>
              <a:rPr lang="en-US" dirty="0">
                <a:latin typeface="Futura Bk BT"/>
              </a:rPr>
            </a:br>
            <a:r>
              <a:rPr lang="en-US" sz="2000" dirty="0">
                <a:solidFill>
                  <a:srgbClr val="000000"/>
                </a:solidFill>
                <a:latin typeface="+mn-lt"/>
                <a:ea typeface="Microsoft GothicNeo Light" panose="020B0503020000020004" pitchFamily="34" charset="-127"/>
                <a:cs typeface="Microsoft GothicNeo Light" panose="020B0503020000020004" pitchFamily="34" charset="-127"/>
              </a:rPr>
              <a:t>Phase I and Phase II Down Select (example to combine)</a:t>
            </a:r>
            <a:endParaRPr sz="2000" dirty="0">
              <a:solidFill>
                <a:srgbClr val="000000"/>
              </a:solidFill>
              <a:latin typeface="+mn-lt"/>
              <a:ea typeface="Microsoft GothicNeo Light" panose="020B0503020000020004" pitchFamily="34" charset="-127"/>
              <a:cs typeface="Microsoft GothicNeo Light" panose="020B0503020000020004" pitchFamily="34" charset="-127"/>
            </a:endParaRPr>
          </a:p>
        </p:txBody>
      </p:sp>
      <p:sp>
        <p:nvSpPr>
          <p:cNvPr id="5" name="Text Placeholder 4">
            <a:extLst>
              <a:ext uri="{FF2B5EF4-FFF2-40B4-BE49-F238E27FC236}">
                <a16:creationId xmlns:a16="http://schemas.microsoft.com/office/drawing/2014/main" id="{12909B03-5F7A-5227-9E8D-74676D7FC13D}"/>
              </a:ext>
            </a:extLst>
          </p:cNvPr>
          <p:cNvSpPr>
            <a:spLocks noGrp="1"/>
          </p:cNvSpPr>
          <p:nvPr>
            <p:ph type="body" idx="1"/>
          </p:nvPr>
        </p:nvSpPr>
        <p:spPr>
          <a:xfrm>
            <a:off x="838200" y="1536192"/>
            <a:ext cx="4246185" cy="4512346"/>
          </a:xfrm>
        </p:spPr>
        <p:txBody>
          <a:bodyPr/>
          <a:lstStyle/>
          <a:p>
            <a:r>
              <a:rPr lang="en-US" dirty="0"/>
              <a:t>Time for Phase 1&amp;2 vs Phase 3</a:t>
            </a:r>
          </a:p>
          <a:p>
            <a:r>
              <a:rPr lang="en-US" dirty="0"/>
              <a:t>Questions deadline is before down select.</a:t>
            </a:r>
          </a:p>
          <a:p>
            <a:r>
              <a:rPr lang="en-US" dirty="0"/>
              <a:t>Only 19 working days for heavy lift Phase 3</a:t>
            </a:r>
          </a:p>
          <a:p>
            <a:endParaRPr lang="en-US" dirty="0"/>
          </a:p>
        </p:txBody>
      </p:sp>
      <p:pic>
        <p:nvPicPr>
          <p:cNvPr id="4" name="Picture 3" descr="A snippet example of multi phase evaluations to combine for Phase I and Phase II down select. This image focuses on the proposal submission.">
            <a:extLst>
              <a:ext uri="{FF2B5EF4-FFF2-40B4-BE49-F238E27FC236}">
                <a16:creationId xmlns:a16="http://schemas.microsoft.com/office/drawing/2014/main" id="{0EF2AB7C-E91B-D460-F3F4-53D7BA73B081}"/>
              </a:ext>
            </a:extLst>
          </p:cNvPr>
          <p:cNvPicPr>
            <a:picLocks noChangeAspect="1"/>
          </p:cNvPicPr>
          <p:nvPr/>
        </p:nvPicPr>
        <p:blipFill>
          <a:blip r:embed="rId3"/>
          <a:stretch>
            <a:fillRect/>
          </a:stretch>
        </p:blipFill>
        <p:spPr>
          <a:xfrm>
            <a:off x="5249311" y="1657102"/>
            <a:ext cx="6787241" cy="14670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2" name="Straight Arrow Connector 11">
            <a:extLst>
              <a:ext uri="{FF2B5EF4-FFF2-40B4-BE49-F238E27FC236}">
                <a16:creationId xmlns:a16="http://schemas.microsoft.com/office/drawing/2014/main" id="{44F20CD2-4024-74F3-04A6-D1D753052759}"/>
              </a:ext>
              <a:ext uri="{C183D7F6-B498-43B3-948B-1728B52AA6E4}">
                <adec:decorative xmlns:adec="http://schemas.microsoft.com/office/drawing/2017/decorative" val="1"/>
              </a:ext>
            </a:extLst>
          </p:cNvPr>
          <p:cNvCxnSpPr/>
          <p:nvPr/>
        </p:nvCxnSpPr>
        <p:spPr>
          <a:xfrm flipH="1">
            <a:off x="8518358" y="2695074"/>
            <a:ext cx="84221" cy="409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A snippet example of multi phase evaluations to combine for Phase I and Phase II down select. This image focuses on the factors.">
            <a:extLst>
              <a:ext uri="{FF2B5EF4-FFF2-40B4-BE49-F238E27FC236}">
                <a16:creationId xmlns:a16="http://schemas.microsoft.com/office/drawing/2014/main" id="{822E5781-2C9C-85E8-BF48-1E96C6819A3A}"/>
              </a:ext>
            </a:extLst>
          </p:cNvPr>
          <p:cNvPicPr>
            <a:picLocks noChangeAspect="1"/>
          </p:cNvPicPr>
          <p:nvPr/>
        </p:nvPicPr>
        <p:blipFill>
          <a:blip r:embed="rId4"/>
          <a:stretch>
            <a:fillRect/>
          </a:stretch>
        </p:blipFill>
        <p:spPr>
          <a:xfrm>
            <a:off x="7021208" y="3425622"/>
            <a:ext cx="4934639" cy="1076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snippet example of multi phase evaluations to combine for Phase I and Phase II down select. This image focuses on the questions.">
            <a:extLst>
              <a:ext uri="{FF2B5EF4-FFF2-40B4-BE49-F238E27FC236}">
                <a16:creationId xmlns:a16="http://schemas.microsoft.com/office/drawing/2014/main" id="{7319A9AD-2089-C5A7-AA79-12E6E2ABE09B}"/>
              </a:ext>
            </a:extLst>
          </p:cNvPr>
          <p:cNvPicPr>
            <a:picLocks noChangeAspect="1"/>
          </p:cNvPicPr>
          <p:nvPr/>
        </p:nvPicPr>
        <p:blipFill>
          <a:blip r:embed="rId5"/>
          <a:stretch>
            <a:fillRect/>
          </a:stretch>
        </p:blipFill>
        <p:spPr>
          <a:xfrm>
            <a:off x="5249311" y="4803563"/>
            <a:ext cx="6706536" cy="1219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608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7BC8-5967-2480-5EFF-B62E3CD65A0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Q&amp;A</a:t>
            </a:r>
            <a:endParaRPr lang="en-US" dirty="0"/>
          </a:p>
        </p:txBody>
      </p:sp>
      <p:pic>
        <p:nvPicPr>
          <p:cNvPr id="21" name="Picture 20" descr="Q&amp;A cover slide">
            <a:extLst>
              <a:ext uri="{FF2B5EF4-FFF2-40B4-BE49-F238E27FC236}">
                <a16:creationId xmlns:a16="http://schemas.microsoft.com/office/drawing/2014/main" id="{BB9D3238-C270-4459-E512-D4F5D508CB50}"/>
              </a:ext>
            </a:extLst>
          </p:cNvPr>
          <p:cNvPicPr>
            <a:picLocks noChangeAspect="1"/>
          </p:cNvPicPr>
          <p:nvPr/>
        </p:nvPicPr>
        <p:blipFill>
          <a:blip r:embed="rId2"/>
          <a:srcRect/>
          <a:stretch/>
        </p:blipFill>
        <p:spPr>
          <a:xfrm>
            <a:off x="-68328" y="0"/>
            <a:ext cx="12260328" cy="7319660"/>
          </a:xfrm>
          <a:prstGeom prst="rect">
            <a:avLst/>
          </a:prstGeom>
        </p:spPr>
      </p:pic>
      <p:sp>
        <p:nvSpPr>
          <p:cNvPr id="3" name="TextBox 2">
            <a:extLst>
              <a:ext uri="{FF2B5EF4-FFF2-40B4-BE49-F238E27FC236}">
                <a16:creationId xmlns:a16="http://schemas.microsoft.com/office/drawing/2014/main" id="{D899309D-B1D5-92A8-FA5D-52B6F0239AB5}"/>
              </a:ext>
            </a:extLst>
          </p:cNvPr>
          <p:cNvSpPr txBox="1"/>
          <p:nvPr/>
        </p:nvSpPr>
        <p:spPr>
          <a:xfrm>
            <a:off x="93306" y="2459501"/>
            <a:ext cx="1197013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Aptos" panose="02110004020202020204"/>
                <a:ea typeface="+mn-ea"/>
                <a:cs typeface="+mn-cs"/>
              </a:rPr>
              <a:t>Q&amp;A</a:t>
            </a:r>
          </a:p>
        </p:txBody>
      </p:sp>
    </p:spTree>
    <p:extLst>
      <p:ext uri="{BB962C8B-B14F-4D97-AF65-F5344CB8AC3E}">
        <p14:creationId xmlns:p14="http://schemas.microsoft.com/office/powerpoint/2010/main" val="130875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C44A0D-B788-421A-83DF-881A5D45C6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2" name="Title 1">
            <a:extLst>
              <a:ext uri="{FF2B5EF4-FFF2-40B4-BE49-F238E27FC236}">
                <a16:creationId xmlns:a16="http://schemas.microsoft.com/office/drawing/2014/main" id="{9EC4B448-674A-4EF3-A6E6-59FEC6A857B2}"/>
              </a:ext>
            </a:extLst>
          </p:cNvPr>
          <p:cNvSpPr>
            <a:spLocks noGrp="1"/>
          </p:cNvSpPr>
          <p:nvPr>
            <p:ph type="title"/>
          </p:nvPr>
        </p:nvSpPr>
        <p:spPr>
          <a:xfrm>
            <a:off x="838200" y="186015"/>
            <a:ext cx="10515600" cy="937247"/>
          </a:xfrm>
        </p:spPr>
        <p:txBody>
          <a:bodyPr>
            <a:normAutofit fontScale="90000"/>
          </a:bodyPr>
          <a:lstStyle/>
          <a:p>
            <a:pPr algn="ctr"/>
            <a:r>
              <a:rPr lang="en-US" dirty="0">
                <a:latin typeface="Aptos" panose="020B0004020202020204" pitchFamily="34" charset="0"/>
              </a:rPr>
              <a:t>Acquisition Planning Considerations </a:t>
            </a:r>
            <a:br>
              <a:rPr lang="en-US" dirty="0">
                <a:latin typeface="Aptos" panose="020B0004020202020204" pitchFamily="34" charset="0"/>
              </a:rPr>
            </a:br>
            <a:r>
              <a:rPr lang="en-US" dirty="0">
                <a:latin typeface="Aptos" panose="020B0004020202020204" pitchFamily="34" charset="0"/>
              </a:rPr>
              <a:t>for Best Value Procurements</a:t>
            </a:r>
          </a:p>
        </p:txBody>
      </p:sp>
      <p:sp>
        <p:nvSpPr>
          <p:cNvPr id="3" name="Text Placeholder 2">
            <a:extLst>
              <a:ext uri="{FF2B5EF4-FFF2-40B4-BE49-F238E27FC236}">
                <a16:creationId xmlns:a16="http://schemas.microsoft.com/office/drawing/2014/main" id="{C21E3ECB-3DBE-40B7-AEE8-43F1D34C9150}"/>
              </a:ext>
            </a:extLst>
          </p:cNvPr>
          <p:cNvSpPr>
            <a:spLocks noGrp="1"/>
          </p:cNvSpPr>
          <p:nvPr>
            <p:ph type="body" idx="1"/>
          </p:nvPr>
        </p:nvSpPr>
        <p:spPr>
          <a:xfrm>
            <a:off x="838200" y="1123263"/>
            <a:ext cx="10515600" cy="4944162"/>
          </a:xfrm>
        </p:spPr>
        <p:txBody>
          <a:bodyPr>
            <a:normAutofit fontScale="70000" lnSpcReduction="20000"/>
          </a:bodyPr>
          <a:lstStyle/>
          <a:p>
            <a:pPr>
              <a:buFont typeface="Wingdings" panose="05000000000000000000" pitchFamily="2" charset="2"/>
              <a:buChar char="Ø"/>
            </a:pPr>
            <a:r>
              <a:rPr lang="en-US" b="1" dirty="0"/>
              <a:t>Incentivize industry investment in CMS procurements</a:t>
            </a:r>
          </a:p>
          <a:p>
            <a:pPr marL="86360" indent="0">
              <a:buNone/>
            </a:pPr>
            <a:endParaRPr lang="en-US" dirty="0"/>
          </a:p>
          <a:p>
            <a:pPr>
              <a:buFont typeface="Wingdings" panose="05000000000000000000" pitchFamily="2" charset="2"/>
              <a:buChar char="Ø"/>
            </a:pPr>
            <a:r>
              <a:rPr lang="en-US" b="1" dirty="0"/>
              <a:t>Incentivize competition </a:t>
            </a:r>
            <a:r>
              <a:rPr lang="en-US" dirty="0"/>
              <a:t>(e.g., new entrants, increase small business participation, etc.) </a:t>
            </a:r>
          </a:p>
          <a:p>
            <a:pPr marL="86360" indent="0">
              <a:buNone/>
            </a:pPr>
            <a:endParaRPr lang="en-US" dirty="0"/>
          </a:p>
          <a:p>
            <a:pPr>
              <a:buFont typeface="Wingdings" panose="05000000000000000000" pitchFamily="2" charset="2"/>
              <a:buChar char="Ø"/>
            </a:pPr>
            <a:r>
              <a:rPr lang="en-US" b="1" dirty="0"/>
              <a:t>Reduce inquiries, bids, and investment by the wrong bidders </a:t>
            </a:r>
          </a:p>
          <a:p>
            <a:pPr lvl="1">
              <a:buFont typeface="Courier New" panose="02070309020205020404" pitchFamily="49" charset="0"/>
              <a:buChar char="o"/>
            </a:pPr>
            <a:r>
              <a:rPr lang="en-US" dirty="0"/>
              <a:t>Ensure manageable number of proposals for CMS review</a:t>
            </a:r>
          </a:p>
          <a:p>
            <a:pPr lvl="1">
              <a:buFont typeface="Courier New" panose="02070309020205020404" pitchFamily="49" charset="0"/>
              <a:buChar char="o"/>
            </a:pPr>
            <a:r>
              <a:rPr lang="en-US" dirty="0"/>
              <a:t>Save time and resources for CMS and industry that could be better invested in other needs</a:t>
            </a:r>
          </a:p>
          <a:p>
            <a:pPr marL="86360" indent="0">
              <a:buNone/>
            </a:pPr>
            <a:endParaRPr lang="en-US" b="1" dirty="0"/>
          </a:p>
          <a:p>
            <a:pPr>
              <a:buFont typeface="Wingdings" panose="05000000000000000000" pitchFamily="2" charset="2"/>
              <a:buChar char="Ø"/>
            </a:pPr>
            <a:r>
              <a:rPr lang="en-US" b="1" dirty="0"/>
              <a:t>Ensure industry provides cost effective and quality solutions on time and within budget</a:t>
            </a:r>
          </a:p>
          <a:p>
            <a:pPr marL="86360" indent="0">
              <a:buNone/>
            </a:pPr>
            <a:endParaRPr lang="en-US" b="1" dirty="0"/>
          </a:p>
          <a:p>
            <a:pPr>
              <a:buFont typeface="Wingdings" panose="05000000000000000000" pitchFamily="2" charset="2"/>
              <a:buChar char="Ø"/>
            </a:pPr>
            <a:r>
              <a:rPr lang="en-US" b="1" dirty="0"/>
              <a:t>Allow industry to offer new ideas, innovation, and/or new ways of doing business that will achieve desired outcomes </a:t>
            </a:r>
          </a:p>
          <a:p>
            <a:pPr marL="86360" indent="0">
              <a:buNone/>
            </a:pPr>
            <a:endParaRPr lang="en-US" b="1" dirty="0"/>
          </a:p>
          <a:p>
            <a:pPr>
              <a:buFont typeface="Wingdings" panose="05000000000000000000" pitchFamily="2" charset="2"/>
              <a:buChar char="Ø"/>
            </a:pPr>
            <a:r>
              <a:rPr lang="en-US" b="1" dirty="0"/>
              <a:t>Develop evaluation criteria that allows CMS to conduct a meaningful “trade off” between performance and cost and other relevant factors / subfactors</a:t>
            </a:r>
          </a:p>
          <a:p>
            <a:pPr marL="86360"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36847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4B7FA1-AA70-4D61-A1B3-0AF361718CC5}"/>
              </a:ext>
            </a:extLst>
          </p:cNvPr>
          <p:cNvSpPr>
            <a:spLocks noGrp="1"/>
          </p:cNvSpPr>
          <p:nvPr>
            <p:ph type="sldNum" idx="12"/>
          </p:nvPr>
        </p:nvSpPr>
        <p:spPr/>
        <p:txBody>
          <a:bodyPr/>
          <a:lstStyle/>
          <a:p>
            <a:fld id="{65FB3B28-DDFF-2048-A7FE-8366FD2980E5}" type="slidenum">
              <a:rPr lang="en-US" smtClean="0"/>
              <a:pPr/>
              <a:t>6</a:t>
            </a:fld>
            <a:endParaRPr lang="en-US" dirty="0"/>
          </a:p>
        </p:txBody>
      </p:sp>
      <p:sp>
        <p:nvSpPr>
          <p:cNvPr id="2" name="Title 1">
            <a:extLst>
              <a:ext uri="{FF2B5EF4-FFF2-40B4-BE49-F238E27FC236}">
                <a16:creationId xmlns:a16="http://schemas.microsoft.com/office/drawing/2014/main" id="{361BD4AD-F1F5-4977-9C90-59CD3A1895ED}"/>
              </a:ext>
            </a:extLst>
          </p:cNvPr>
          <p:cNvSpPr>
            <a:spLocks noGrp="1"/>
          </p:cNvSpPr>
          <p:nvPr>
            <p:ph type="title"/>
          </p:nvPr>
        </p:nvSpPr>
        <p:spPr>
          <a:xfrm>
            <a:off x="838200" y="166464"/>
            <a:ext cx="10515600" cy="1135542"/>
          </a:xfrm>
        </p:spPr>
        <p:txBody>
          <a:bodyPr/>
          <a:lstStyle/>
          <a:p>
            <a:pPr algn="ctr"/>
            <a:r>
              <a:rPr lang="en-US" b="1" dirty="0"/>
              <a:t>Industry’s Approach to Procurements</a:t>
            </a:r>
          </a:p>
        </p:txBody>
      </p:sp>
      <p:sp>
        <p:nvSpPr>
          <p:cNvPr id="5" name="Content Placeholder 4">
            <a:extLst>
              <a:ext uri="{FF2B5EF4-FFF2-40B4-BE49-F238E27FC236}">
                <a16:creationId xmlns:a16="http://schemas.microsoft.com/office/drawing/2014/main" id="{504A5912-B8AD-48E3-B721-E4BA10EED0F2}"/>
              </a:ext>
            </a:extLst>
          </p:cNvPr>
          <p:cNvSpPr>
            <a:spLocks noGrp="1"/>
          </p:cNvSpPr>
          <p:nvPr>
            <p:ph type="body" idx="1"/>
          </p:nvPr>
        </p:nvSpPr>
        <p:spPr>
          <a:xfrm>
            <a:off x="838200" y="1193180"/>
            <a:ext cx="10515600" cy="4855358"/>
          </a:xfrm>
        </p:spPr>
        <p:txBody>
          <a:bodyPr>
            <a:normAutofit fontScale="92500" lnSpcReduction="20000"/>
          </a:bodyPr>
          <a:lstStyle/>
          <a:p>
            <a:r>
              <a:rPr lang="en-US" sz="2200" dirty="0"/>
              <a:t>Each contract bid is an </a:t>
            </a:r>
            <a:r>
              <a:rPr lang="en-US" sz="2200" b="1" dirty="0"/>
              <a:t>INVESTMENT</a:t>
            </a:r>
            <a:r>
              <a:rPr lang="en-US" sz="2200" dirty="0"/>
              <a:t> of company funds to cover the hours that each employee expends to pursue and respond to a proposal.  </a:t>
            </a:r>
          </a:p>
          <a:p>
            <a:pPr lvl="1"/>
            <a:r>
              <a:rPr lang="en-US" sz="2200" dirty="0"/>
              <a:t>Firms commonly spend around </a:t>
            </a:r>
            <a:r>
              <a:rPr lang="en-US" sz="2200" b="1" u="sng" dirty="0"/>
              <a:t>1-2% of the total contract value </a:t>
            </a:r>
            <a:r>
              <a:rPr lang="en-US" sz="2200" dirty="0"/>
              <a:t>to pursue the work.</a:t>
            </a:r>
          </a:p>
          <a:p>
            <a:pPr marL="457200" lvl="1" indent="0">
              <a:buNone/>
            </a:pPr>
            <a:endParaRPr lang="en-US" sz="2200" dirty="0"/>
          </a:p>
          <a:p>
            <a:r>
              <a:rPr lang="en-US" sz="2200" dirty="0"/>
              <a:t>Companies often require </a:t>
            </a:r>
            <a:r>
              <a:rPr lang="en-US" sz="2200" b="1" u="sng" dirty="0"/>
              <a:t>12-18 months </a:t>
            </a:r>
            <a:r>
              <a:rPr lang="en-US" sz="2200" dirty="0"/>
              <a:t>of “capture” work in advance of an RFP release to understand:</a:t>
            </a:r>
          </a:p>
          <a:p>
            <a:pPr lvl="1"/>
            <a:r>
              <a:rPr lang="en-US" sz="1800" dirty="0"/>
              <a:t>Requirements</a:t>
            </a:r>
          </a:p>
          <a:p>
            <a:pPr lvl="1"/>
            <a:r>
              <a:rPr lang="en-US" sz="1800" dirty="0"/>
              <a:t>Recruit Key Personnel</a:t>
            </a:r>
          </a:p>
          <a:p>
            <a:pPr lvl="1"/>
            <a:r>
              <a:rPr lang="en-US" sz="1800" dirty="0"/>
              <a:t>Build a team of subcontractors or form a joint venture</a:t>
            </a:r>
          </a:p>
          <a:p>
            <a:pPr lvl="1"/>
            <a:r>
              <a:rPr lang="en-US" sz="1800" dirty="0"/>
              <a:t>Vet technology solutions </a:t>
            </a:r>
          </a:p>
          <a:p>
            <a:pPr lvl="1"/>
            <a:r>
              <a:rPr lang="en-US" sz="1800" dirty="0"/>
              <a:t>Draft a technical approach</a:t>
            </a:r>
          </a:p>
          <a:p>
            <a:pPr lvl="1"/>
            <a:r>
              <a:rPr lang="en-US" sz="1800" dirty="0"/>
              <a:t>Understand the competition</a:t>
            </a:r>
          </a:p>
          <a:p>
            <a:pPr lvl="1"/>
            <a:r>
              <a:rPr lang="en-US" sz="1800" dirty="0"/>
              <a:t>Determine Price to Win</a:t>
            </a:r>
          </a:p>
          <a:p>
            <a:pPr marL="563881" lvl="1" indent="0">
              <a:buNone/>
            </a:pPr>
            <a:endParaRPr lang="en-US" sz="1800" dirty="0"/>
          </a:p>
          <a:p>
            <a:r>
              <a:rPr lang="en-US" sz="2600" dirty="0"/>
              <a:t>Firms </a:t>
            </a:r>
            <a:r>
              <a:rPr lang="en-US" sz="2600" b="1" u="sng" dirty="0"/>
              <a:t>cannot</a:t>
            </a:r>
            <a:r>
              <a:rPr lang="en-US" sz="2600" dirty="0"/>
              <a:t> create an innovative solution and compliant, competitive proposal in the 2-4 weeks typically allocated for response.</a:t>
            </a:r>
          </a:p>
          <a:p>
            <a:endParaRPr lang="en-US" dirty="0"/>
          </a:p>
        </p:txBody>
      </p:sp>
    </p:spTree>
    <p:extLst>
      <p:ext uri="{BB962C8B-B14F-4D97-AF65-F5344CB8AC3E}">
        <p14:creationId xmlns:p14="http://schemas.microsoft.com/office/powerpoint/2010/main" val="178426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6CDFCF-9A94-4BF2-9663-55F819C4A1B5}"/>
              </a:ext>
            </a:extLst>
          </p:cNvPr>
          <p:cNvSpPr>
            <a:spLocks noGrp="1"/>
          </p:cNvSpPr>
          <p:nvPr>
            <p:ph type="sldNum" idx="12"/>
          </p:nvPr>
        </p:nvSpPr>
        <p:spPr/>
        <p:txBody>
          <a:bodyPr/>
          <a:lstStyle/>
          <a:p>
            <a:fld id="{65FB3B28-DDFF-2048-A7FE-8366FD2980E5}" type="slidenum">
              <a:rPr lang="en-US" smtClean="0"/>
              <a:pPr/>
              <a:t>7</a:t>
            </a:fld>
            <a:endParaRPr lang="en-US" dirty="0"/>
          </a:p>
        </p:txBody>
      </p:sp>
      <p:sp>
        <p:nvSpPr>
          <p:cNvPr id="2" name="Title 1">
            <a:extLst>
              <a:ext uri="{FF2B5EF4-FFF2-40B4-BE49-F238E27FC236}">
                <a16:creationId xmlns:a16="http://schemas.microsoft.com/office/drawing/2014/main" id="{F6EC317A-F491-1315-6D0B-BB69EE5FF4E5}"/>
              </a:ext>
            </a:extLst>
          </p:cNvPr>
          <p:cNvSpPr>
            <a:spLocks noGrp="1"/>
          </p:cNvSpPr>
          <p:nvPr>
            <p:ph type="title"/>
          </p:nvPr>
        </p:nvSpPr>
        <p:spPr>
          <a:xfrm>
            <a:off x="838200" y="-993441"/>
            <a:ext cx="10515600" cy="993441"/>
          </a:xfrm>
        </p:spPr>
        <p:txBody>
          <a:bodyPr spcFirstLastPara="1" vert="horz" wrap="square" lIns="91425" tIns="45700" rIns="91425" bIns="45700" rtlCol="0" anchor="b" anchorCtr="0">
            <a:normAutofit fontScale="90000"/>
          </a:bodyPr>
          <a:lstStyle/>
          <a:p>
            <a:r>
              <a:rPr lang="en-US" dirty="0"/>
              <a:t>Industry’s Approach to Procurements Continued</a:t>
            </a:r>
          </a:p>
        </p:txBody>
      </p:sp>
      <p:sp>
        <p:nvSpPr>
          <p:cNvPr id="5" name="Content Placeholder 4">
            <a:extLst>
              <a:ext uri="{FF2B5EF4-FFF2-40B4-BE49-F238E27FC236}">
                <a16:creationId xmlns:a16="http://schemas.microsoft.com/office/drawing/2014/main" id="{F52AE1E1-82D2-4901-BE4A-0893254F3DC9}"/>
              </a:ext>
            </a:extLst>
          </p:cNvPr>
          <p:cNvSpPr>
            <a:spLocks noGrp="1"/>
          </p:cNvSpPr>
          <p:nvPr>
            <p:ph type="body" idx="1"/>
          </p:nvPr>
        </p:nvSpPr>
        <p:spPr>
          <a:xfrm>
            <a:off x="665957" y="381355"/>
            <a:ext cx="10515600" cy="5684907"/>
          </a:xfrm>
        </p:spPr>
        <p:txBody>
          <a:bodyPr>
            <a:normAutofit fontScale="92500"/>
          </a:bodyPr>
          <a:lstStyle/>
          <a:p>
            <a:r>
              <a:rPr lang="en-US" sz="2600" b="1" dirty="0"/>
              <a:t>Proposals require significant time and effort with limited resources (both people and $$$)</a:t>
            </a:r>
          </a:p>
          <a:p>
            <a:pPr lvl="1">
              <a:buFont typeface="Courier New" panose="02070309020205020404" pitchFamily="49" charset="0"/>
              <a:buChar char="o"/>
            </a:pPr>
            <a:r>
              <a:rPr lang="en-US" sz="2200" dirty="0"/>
              <a:t>Involves technical, contracts, compliance, HR, proposal writers, orals coaches, legal, and financial experts. Staff may already have commitments on existing billable contract work. </a:t>
            </a:r>
          </a:p>
          <a:p>
            <a:pPr lvl="1">
              <a:buFont typeface="Courier New" panose="02070309020205020404" pitchFamily="49" charset="0"/>
              <a:buChar char="o"/>
            </a:pPr>
            <a:r>
              <a:rPr lang="en-US" sz="2200" dirty="0"/>
              <a:t>Managing resources for proposal development is challenging, particularly for small businesses.</a:t>
            </a:r>
          </a:p>
          <a:p>
            <a:endParaRPr lang="en-US" sz="2200" dirty="0"/>
          </a:p>
          <a:p>
            <a:r>
              <a:rPr lang="en-US" sz="2600" dirty="0"/>
              <a:t>Companies use an </a:t>
            </a:r>
            <a:r>
              <a:rPr lang="en-US" sz="2600" b="1" dirty="0"/>
              <a:t>objective process </a:t>
            </a:r>
            <a:r>
              <a:rPr lang="en-US" sz="2600" dirty="0"/>
              <a:t>to compare and choose between </a:t>
            </a:r>
            <a:r>
              <a:rPr lang="en-US" sz="2600" b="1" dirty="0"/>
              <a:t>competing investments</a:t>
            </a:r>
            <a:r>
              <a:rPr lang="en-US" sz="2600" dirty="0"/>
              <a:t>. </a:t>
            </a:r>
          </a:p>
          <a:p>
            <a:pPr lvl="1">
              <a:buFont typeface="Courier New" panose="02070309020205020404" pitchFamily="49" charset="0"/>
              <a:buChar char="o"/>
            </a:pPr>
            <a:r>
              <a:rPr lang="en-US" sz="2200" dirty="0"/>
              <a:t>Small businesses can make decisions more quickly but have limited funds for new bids. </a:t>
            </a:r>
          </a:p>
          <a:p>
            <a:pPr lvl="1">
              <a:buFont typeface="Courier New" panose="02070309020205020404" pitchFamily="49" charset="0"/>
              <a:buChar char="o"/>
            </a:pPr>
            <a:r>
              <a:rPr lang="en-US" sz="2200" dirty="0"/>
              <a:t>Large companies often require formal “Step Reviews” to commit </a:t>
            </a:r>
            <a:r>
              <a:rPr lang="en-US" sz="2200" b="1" dirty="0"/>
              <a:t>Bid &amp; Proposal </a:t>
            </a:r>
            <a:r>
              <a:rPr lang="en-US" sz="2200" dirty="0"/>
              <a:t>funds in pursuit of opportunities. </a:t>
            </a:r>
          </a:p>
          <a:p>
            <a:pPr lvl="1">
              <a:buFont typeface="Courier New" panose="02070309020205020404" pitchFamily="49" charset="0"/>
              <a:buChar char="o"/>
            </a:pPr>
            <a:r>
              <a:rPr lang="en-US" sz="2200" dirty="0"/>
              <a:t>Companies ultimately make a “</a:t>
            </a:r>
            <a:r>
              <a:rPr lang="en-US" sz="2200" b="1" dirty="0"/>
              <a:t>Bid or No Bid</a:t>
            </a:r>
            <a:r>
              <a:rPr lang="en-US" sz="2200" dirty="0"/>
              <a:t>” decision, choosing opportunities that offer the highest </a:t>
            </a:r>
            <a:r>
              <a:rPr lang="en-US" sz="2200" b="1" dirty="0"/>
              <a:t>probability of win </a:t>
            </a:r>
            <a:r>
              <a:rPr lang="en-US" sz="2200" dirty="0"/>
              <a:t>(p-win) and </a:t>
            </a:r>
            <a:r>
              <a:rPr lang="en-US" sz="2200" b="1" dirty="0"/>
              <a:t>return on investment </a:t>
            </a:r>
            <a:r>
              <a:rPr lang="en-US" sz="2200" dirty="0"/>
              <a:t>(ROI.)</a:t>
            </a:r>
          </a:p>
          <a:p>
            <a:pPr lvl="1">
              <a:buFont typeface="Courier New" panose="02070309020205020404" pitchFamily="49" charset="0"/>
              <a:buChar char="o"/>
            </a:pPr>
            <a:r>
              <a:rPr lang="en-US" sz="2600" b="1" u="sng" dirty="0"/>
              <a:t>Decisions are largely driven by what information is known or unknown. </a:t>
            </a:r>
          </a:p>
          <a:p>
            <a:pPr marL="457200" lvl="1" indent="0">
              <a:buNone/>
            </a:pPr>
            <a:endParaRPr lang="en-US" sz="2200" dirty="0"/>
          </a:p>
          <a:p>
            <a:endParaRPr lang="en-US" dirty="0"/>
          </a:p>
        </p:txBody>
      </p:sp>
    </p:spTree>
    <p:extLst>
      <p:ext uri="{BB962C8B-B14F-4D97-AF65-F5344CB8AC3E}">
        <p14:creationId xmlns:p14="http://schemas.microsoft.com/office/powerpoint/2010/main" val="327842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C44A0D-B788-421A-83DF-881A5D45C6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2" name="Title 1">
            <a:extLst>
              <a:ext uri="{FF2B5EF4-FFF2-40B4-BE49-F238E27FC236}">
                <a16:creationId xmlns:a16="http://schemas.microsoft.com/office/drawing/2014/main" id="{9EC4B448-674A-4EF3-A6E6-59FEC6A857B2}"/>
              </a:ext>
            </a:extLst>
          </p:cNvPr>
          <p:cNvSpPr>
            <a:spLocks noGrp="1"/>
          </p:cNvSpPr>
          <p:nvPr>
            <p:ph type="title"/>
          </p:nvPr>
        </p:nvSpPr>
        <p:spPr>
          <a:xfrm>
            <a:off x="838200" y="186016"/>
            <a:ext cx="10515600" cy="794372"/>
          </a:xfrm>
        </p:spPr>
        <p:txBody>
          <a:bodyPr>
            <a:normAutofit/>
          </a:bodyPr>
          <a:lstStyle/>
          <a:p>
            <a:pPr algn="ctr"/>
            <a:r>
              <a:rPr lang="en-US" dirty="0">
                <a:latin typeface="Aptos" panose="020B0004020202020204" pitchFamily="34" charset="0"/>
              </a:rPr>
              <a:t>Role and Importance of Forecasts</a:t>
            </a:r>
          </a:p>
        </p:txBody>
      </p:sp>
      <p:sp>
        <p:nvSpPr>
          <p:cNvPr id="3" name="Text Placeholder 2">
            <a:extLst>
              <a:ext uri="{FF2B5EF4-FFF2-40B4-BE49-F238E27FC236}">
                <a16:creationId xmlns:a16="http://schemas.microsoft.com/office/drawing/2014/main" id="{C21E3ECB-3DBE-40B7-AEE8-43F1D34C9150}"/>
              </a:ext>
            </a:extLst>
          </p:cNvPr>
          <p:cNvSpPr>
            <a:spLocks noGrp="1"/>
          </p:cNvSpPr>
          <p:nvPr>
            <p:ph type="body" idx="1"/>
          </p:nvPr>
        </p:nvSpPr>
        <p:spPr>
          <a:xfrm>
            <a:off x="838200" y="1170397"/>
            <a:ext cx="10515600" cy="4944162"/>
          </a:xfrm>
        </p:spPr>
        <p:txBody>
          <a:bodyPr>
            <a:normAutofit fontScale="92500" lnSpcReduction="10000"/>
          </a:bodyPr>
          <a:lstStyle/>
          <a:p>
            <a:pPr marL="523875" lvl="0" indent="-342900">
              <a:lnSpc>
                <a:spcPct val="110000"/>
              </a:lnSpc>
              <a:spcBef>
                <a:spcPts val="0"/>
              </a:spcBef>
              <a:buClr>
                <a:srgbClr val="44546A"/>
              </a:buClr>
              <a:buSzPct val="80000"/>
              <a:buFont typeface="Wingdings" panose="05000000000000000000" pitchFamily="2" charset="2"/>
              <a:buChar char="Ø"/>
            </a:pPr>
            <a:r>
              <a:rPr lang="en-US" sz="2300" b="1" dirty="0">
                <a:solidFill>
                  <a:srgbClr val="231F20"/>
                </a:solidFill>
                <a:latin typeface="Calibri" panose="020F0502020204030204" pitchFamily="34" charset="0"/>
                <a:cs typeface="Calibri" panose="020F0502020204030204" pitchFamily="34" charset="0"/>
              </a:rPr>
              <a:t>Attract Industry Investment and Competition </a:t>
            </a:r>
          </a:p>
          <a:p>
            <a:pPr marL="180975" lvl="0" indent="0">
              <a:lnSpc>
                <a:spcPct val="100000"/>
              </a:lnSpc>
              <a:spcBef>
                <a:spcPts val="0"/>
              </a:spcBef>
              <a:buClr>
                <a:srgbClr val="44546A"/>
              </a:buClr>
              <a:buSzPct val="80000"/>
              <a:buNone/>
            </a:pPr>
            <a:r>
              <a:rPr lang="en-US" sz="2000" dirty="0">
                <a:solidFill>
                  <a:srgbClr val="231F20"/>
                </a:solidFill>
                <a:latin typeface="Calibri Light" panose="020F0302020204030204" pitchFamily="34" charset="0"/>
                <a:cs typeface="Calibri Light" panose="020F0302020204030204" pitchFamily="34" charset="0"/>
              </a:rPr>
              <a:t>Industry chooses which agencies and opportunities to invest limited $ based upon the </a:t>
            </a:r>
            <a:r>
              <a:rPr lang="en-US" sz="2000" b="1" u="sng" dirty="0">
                <a:solidFill>
                  <a:srgbClr val="231F20"/>
                </a:solidFill>
                <a:latin typeface="Calibri Light" panose="020F0302020204030204" pitchFamily="34" charset="0"/>
                <a:cs typeface="Calibri Light" panose="020F0302020204030204" pitchFamily="34" charset="0"/>
              </a:rPr>
              <a:t>level of detail provided, fit to capabilities, and time to prepare</a:t>
            </a:r>
            <a:r>
              <a:rPr lang="en-US" sz="2000" dirty="0">
                <a:solidFill>
                  <a:srgbClr val="231F20"/>
                </a:solidFill>
                <a:latin typeface="Calibri Light" panose="020F0302020204030204" pitchFamily="34" charset="0"/>
                <a:cs typeface="Calibri Light" panose="020F0302020204030204" pitchFamily="34" charset="0"/>
              </a:rPr>
              <a:t>. Early communication increases likelihood that industry invests in CMS’ mission needs, </a:t>
            </a:r>
            <a:r>
              <a:rPr lang="en-US" sz="2000" b="1" u="sng" dirty="0">
                <a:solidFill>
                  <a:srgbClr val="231F20"/>
                </a:solidFill>
                <a:latin typeface="Calibri Light" panose="020F0302020204030204" pitchFamily="34" charset="0"/>
                <a:cs typeface="Calibri Light" panose="020F0302020204030204" pitchFamily="34" charset="0"/>
              </a:rPr>
              <a:t>particularly for small businesses with limited resources. </a:t>
            </a:r>
          </a:p>
          <a:p>
            <a:pPr marL="180975" lvl="0" indent="0">
              <a:lnSpc>
                <a:spcPct val="100000"/>
              </a:lnSpc>
              <a:spcBef>
                <a:spcPts val="0"/>
              </a:spcBef>
              <a:buClr>
                <a:srgbClr val="44546A"/>
              </a:buClr>
              <a:buSzPct val="80000"/>
              <a:buNone/>
            </a:pPr>
            <a:endParaRPr lang="en-US" sz="2000" b="1" u="sng" dirty="0">
              <a:solidFill>
                <a:srgbClr val="231F20"/>
              </a:solidFill>
              <a:latin typeface="Calibri Light" panose="020F0302020204030204" pitchFamily="34" charset="0"/>
              <a:cs typeface="Calibri Light" panose="020F0302020204030204" pitchFamily="34" charset="0"/>
            </a:endParaRPr>
          </a:p>
          <a:p>
            <a:pPr marL="523875" lvl="0" indent="-342900">
              <a:lnSpc>
                <a:spcPct val="100000"/>
              </a:lnSpc>
              <a:spcBef>
                <a:spcPts val="0"/>
              </a:spcBef>
              <a:buClr>
                <a:srgbClr val="44546A"/>
              </a:buClr>
              <a:buSzPct val="80000"/>
              <a:buFont typeface="Wingdings" panose="05000000000000000000" pitchFamily="2" charset="2"/>
              <a:buChar char="Ø"/>
            </a:pPr>
            <a:r>
              <a:rPr lang="en-US" sz="2300" b="1" dirty="0">
                <a:solidFill>
                  <a:srgbClr val="231F20"/>
                </a:solidFill>
                <a:latin typeface="Calibri" panose="020F0502020204030204" pitchFamily="34" charset="0"/>
                <a:cs typeface="Calibri" panose="020F0502020204030204" pitchFamily="34" charset="0"/>
              </a:rPr>
              <a:t>Quality Proposals /Better Solutions   </a:t>
            </a:r>
          </a:p>
          <a:p>
            <a:pPr marL="180975" indent="0">
              <a:lnSpc>
                <a:spcPct val="100000"/>
              </a:lnSpc>
              <a:spcBef>
                <a:spcPts val="0"/>
              </a:spcBef>
              <a:buClr>
                <a:srgbClr val="44546A"/>
              </a:buClr>
              <a:buSzPct val="80000"/>
              <a:buNone/>
            </a:pPr>
            <a:r>
              <a:rPr lang="en-US" sz="2000" dirty="0">
                <a:solidFill>
                  <a:srgbClr val="231F20"/>
                </a:solidFill>
                <a:latin typeface="Calibri Light" panose="020F0302020204030204" pitchFamily="34" charset="0"/>
                <a:cs typeface="Calibri Light" panose="020F0302020204030204" pitchFamily="34" charset="0"/>
              </a:rPr>
              <a:t>Forecasts give industry time to work with government to </a:t>
            </a:r>
            <a:r>
              <a:rPr lang="en-US" sz="2000" b="1" u="sng" dirty="0">
                <a:solidFill>
                  <a:srgbClr val="231F20"/>
                </a:solidFill>
                <a:latin typeface="Calibri Light" panose="020F0302020204030204" pitchFamily="34" charset="0"/>
                <a:cs typeface="Calibri Light" panose="020F0302020204030204" pitchFamily="34" charset="0"/>
              </a:rPr>
              <a:t>understand requirements, determine the best solution, and to develop innovation if desired</a:t>
            </a:r>
            <a:r>
              <a:rPr lang="en-US" sz="2000" dirty="0">
                <a:solidFill>
                  <a:srgbClr val="231F20"/>
                </a:solidFill>
                <a:latin typeface="Calibri Light" panose="020F0302020204030204" pitchFamily="34" charset="0"/>
                <a:cs typeface="Calibri Light" panose="020F0302020204030204" pitchFamily="34" charset="0"/>
              </a:rPr>
              <a:t>. </a:t>
            </a:r>
          </a:p>
          <a:p>
            <a:pPr marL="180975" lvl="0" indent="0">
              <a:lnSpc>
                <a:spcPct val="100000"/>
              </a:lnSpc>
              <a:spcBef>
                <a:spcPts val="0"/>
              </a:spcBef>
              <a:buClr>
                <a:srgbClr val="44546A"/>
              </a:buClr>
              <a:buSzPct val="80000"/>
              <a:buNone/>
            </a:pPr>
            <a:endParaRPr lang="en-US" sz="2000" dirty="0">
              <a:solidFill>
                <a:srgbClr val="231F20"/>
              </a:solidFill>
              <a:latin typeface="Calibri Light" panose="020F0302020204030204" pitchFamily="34" charset="0"/>
              <a:cs typeface="Calibri Light" panose="020F0302020204030204" pitchFamily="34" charset="0"/>
            </a:endParaRPr>
          </a:p>
          <a:p>
            <a:pPr marL="523875" lvl="0" indent="-342900">
              <a:lnSpc>
                <a:spcPct val="100000"/>
              </a:lnSpc>
              <a:spcBef>
                <a:spcPts val="0"/>
              </a:spcBef>
              <a:buClr>
                <a:srgbClr val="44546A"/>
              </a:buClr>
              <a:buSzPct val="80000"/>
              <a:buFont typeface="Wingdings" panose="05000000000000000000" pitchFamily="2" charset="2"/>
              <a:buChar char="Ø"/>
            </a:pPr>
            <a:r>
              <a:rPr lang="en-US" sz="2300" b="1" dirty="0">
                <a:solidFill>
                  <a:srgbClr val="231F20"/>
                </a:solidFill>
                <a:latin typeface="Calibri" panose="020F0502020204030204" pitchFamily="34" charset="0"/>
                <a:cs typeface="Calibri" panose="020F0502020204030204" pitchFamily="34" charset="0"/>
              </a:rPr>
              <a:t>Right Solution Team  </a:t>
            </a:r>
          </a:p>
          <a:p>
            <a:pPr marL="180975" lvl="0" indent="0">
              <a:lnSpc>
                <a:spcPct val="100000"/>
              </a:lnSpc>
              <a:spcBef>
                <a:spcPts val="0"/>
              </a:spcBef>
              <a:buClr>
                <a:srgbClr val="44546A"/>
              </a:buClr>
              <a:buSzPct val="80000"/>
              <a:buNone/>
            </a:pPr>
            <a:r>
              <a:rPr lang="en-US" sz="2000" dirty="0">
                <a:solidFill>
                  <a:srgbClr val="231F20"/>
                </a:solidFill>
                <a:latin typeface="Calibri Light" panose="020F0302020204030204" pitchFamily="34" charset="0"/>
                <a:cs typeface="Calibri Light" panose="020F0302020204030204" pitchFamily="34" charset="0"/>
              </a:rPr>
              <a:t>Early forecasts allow companies to </a:t>
            </a:r>
            <a:r>
              <a:rPr lang="en-US" sz="2000" b="1" u="sng" dirty="0">
                <a:solidFill>
                  <a:srgbClr val="231F20"/>
                </a:solidFill>
                <a:latin typeface="Calibri Light" panose="020F0302020204030204" pitchFamily="34" charset="0"/>
                <a:cs typeface="Calibri Light" panose="020F0302020204030204" pitchFamily="34" charset="0"/>
              </a:rPr>
              <a:t>assess and meet teaming needs</a:t>
            </a:r>
            <a:r>
              <a:rPr lang="en-US" sz="2000" dirty="0">
                <a:solidFill>
                  <a:srgbClr val="231F20"/>
                </a:solidFill>
                <a:latin typeface="Calibri Light" panose="020F0302020204030204" pitchFamily="34" charset="0"/>
                <a:cs typeface="Calibri Light" panose="020F0302020204030204" pitchFamily="34" charset="0"/>
              </a:rPr>
              <a:t>. Teaming is competitive and best teams are sought early.</a:t>
            </a:r>
          </a:p>
          <a:p>
            <a:pPr marL="180975" lvl="0" indent="0">
              <a:lnSpc>
                <a:spcPct val="100000"/>
              </a:lnSpc>
              <a:spcBef>
                <a:spcPts val="0"/>
              </a:spcBef>
              <a:buClr>
                <a:srgbClr val="44546A"/>
              </a:buClr>
              <a:buSzPct val="80000"/>
              <a:buNone/>
            </a:pPr>
            <a:endParaRPr lang="en-US" sz="2000" dirty="0">
              <a:solidFill>
                <a:srgbClr val="231F20"/>
              </a:solidFill>
              <a:latin typeface="Calibri Light" panose="020F0302020204030204" pitchFamily="34" charset="0"/>
              <a:cs typeface="Calibri Light" panose="020F0302020204030204" pitchFamily="34" charset="0"/>
            </a:endParaRPr>
          </a:p>
          <a:p>
            <a:pPr marL="523875" lvl="0" indent="-342900">
              <a:lnSpc>
                <a:spcPct val="100000"/>
              </a:lnSpc>
              <a:spcBef>
                <a:spcPts val="0"/>
              </a:spcBef>
              <a:buClr>
                <a:srgbClr val="44546A"/>
              </a:buClr>
              <a:buSzPct val="80000"/>
              <a:buFont typeface="Wingdings" panose="05000000000000000000" pitchFamily="2" charset="2"/>
              <a:buChar char="Ø"/>
            </a:pPr>
            <a:r>
              <a:rPr lang="en-US" sz="2300" b="1" dirty="0">
                <a:solidFill>
                  <a:srgbClr val="231F20"/>
                </a:solidFill>
                <a:latin typeface="Calibri" panose="020F0502020204030204" pitchFamily="34" charset="0"/>
                <a:cs typeface="Calibri" panose="020F0502020204030204" pitchFamily="34" charset="0"/>
              </a:rPr>
              <a:t>Reduce Inquiries, Bids, and Investment by Wrong Offerors</a:t>
            </a:r>
          </a:p>
          <a:p>
            <a:pPr marL="180975" indent="0">
              <a:lnSpc>
                <a:spcPct val="100000"/>
              </a:lnSpc>
              <a:spcBef>
                <a:spcPts val="0"/>
              </a:spcBef>
              <a:buClr>
                <a:srgbClr val="44546A"/>
              </a:buClr>
              <a:buSzPct val="80000"/>
              <a:buNone/>
            </a:pPr>
            <a:r>
              <a:rPr lang="en-US" sz="2000" dirty="0">
                <a:solidFill>
                  <a:srgbClr val="231F20"/>
                </a:solidFill>
                <a:latin typeface="Calibri Light" panose="020F0302020204030204" pitchFamily="34" charset="0"/>
                <a:ea typeface="+mn-lt"/>
                <a:cs typeface="Calibri Light" panose="020F0302020204030204" pitchFamily="34" charset="0"/>
              </a:rPr>
              <a:t>Early forecasts with clear descriptions, contract vehicle, and acquisition strategy allow companies to stop pursuing opportunities for which they are not eligible or a poor fit. This results in </a:t>
            </a:r>
            <a:r>
              <a:rPr lang="en-US" sz="2000" b="1" u="sng" dirty="0">
                <a:solidFill>
                  <a:srgbClr val="231F20"/>
                </a:solidFill>
                <a:latin typeface="Calibri Light" panose="020F0302020204030204" pitchFamily="34" charset="0"/>
                <a:ea typeface="+mn-lt"/>
                <a:cs typeface="Calibri Light" panose="020F0302020204030204" pitchFamily="34" charset="0"/>
              </a:rPr>
              <a:t>fewer low-quality proposals </a:t>
            </a:r>
            <a:r>
              <a:rPr lang="en-US" sz="2000" dirty="0">
                <a:solidFill>
                  <a:srgbClr val="231F20"/>
                </a:solidFill>
                <a:latin typeface="Calibri Light" panose="020F0302020204030204" pitchFamily="34" charset="0"/>
                <a:ea typeface="+mn-lt"/>
                <a:cs typeface="Calibri Light" panose="020F0302020204030204" pitchFamily="34" charset="0"/>
              </a:rPr>
              <a:t>for the gov’t to review and </a:t>
            </a:r>
            <a:r>
              <a:rPr lang="en-US" sz="2000" b="1" u="sng" dirty="0">
                <a:solidFill>
                  <a:srgbClr val="231F20"/>
                </a:solidFill>
                <a:latin typeface="Calibri Light" panose="020F0302020204030204" pitchFamily="34" charset="0"/>
                <a:ea typeface="+mn-lt"/>
                <a:cs typeface="Calibri Light" panose="020F0302020204030204" pitchFamily="34" charset="0"/>
              </a:rPr>
              <a:t>fewer calls </a:t>
            </a:r>
            <a:r>
              <a:rPr lang="en-US" sz="2000" dirty="0">
                <a:solidFill>
                  <a:srgbClr val="231F20"/>
                </a:solidFill>
                <a:latin typeface="Calibri Light" panose="020F0302020204030204" pitchFamily="34" charset="0"/>
                <a:ea typeface="+mn-lt"/>
                <a:cs typeface="Calibri Light" panose="020F0302020204030204" pitchFamily="34" charset="0"/>
              </a:rPr>
              <a:t>to CMS.</a:t>
            </a:r>
            <a:endParaRPr lang="en-US" sz="2000" dirty="0">
              <a:solidFill>
                <a:srgbClr val="231F20"/>
              </a:solidFill>
              <a:latin typeface="Calibri Light" panose="020F0302020204030204" pitchFamily="34" charset="0"/>
              <a:cs typeface="Calibri Light" panose="020F0302020204030204" pitchFamily="34" charset="0"/>
            </a:endParaRPr>
          </a:p>
          <a:p>
            <a:pPr lvl="1">
              <a:buFont typeface="Courier New" panose="02070309020205020404" pitchFamily="49" charset="0"/>
              <a:buChar char="o"/>
            </a:pPr>
            <a:endParaRPr lang="en-US" b="1" u="sng" dirty="0">
              <a:solidFill>
                <a:srgbClr val="231F20"/>
              </a:solidFill>
              <a:latin typeface="Calibri Light" panose="020F0302020204030204" pitchFamily="34" charset="0"/>
              <a:cs typeface="Calibri Light" panose="020F0302020204030204" pitchFamily="34" charset="0"/>
            </a:endParaRPr>
          </a:p>
          <a:p>
            <a:pPr lvl="1">
              <a:buFont typeface="Courier New" panose="02070309020205020404" pitchFamily="49" charset="0"/>
              <a:buChar char="o"/>
            </a:pPr>
            <a:endParaRPr lang="en-US" b="1" u="sng" dirty="0">
              <a:solidFill>
                <a:srgbClr val="231F20"/>
              </a:solidFill>
              <a:latin typeface="Calibri Light" panose="020F0302020204030204" pitchFamily="34" charset="0"/>
              <a:cs typeface="Calibri Light" panose="020F0302020204030204" pitchFamily="34" charset="0"/>
            </a:endParaRPr>
          </a:p>
          <a:p>
            <a:pPr lvl="1">
              <a:buFont typeface="Courier New" panose="02070309020205020404" pitchFamily="49" charset="0"/>
              <a:buChar char="o"/>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64988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5CE166-73BC-4F41-8836-290CCC69E1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2" name="Title 1">
            <a:extLst>
              <a:ext uri="{FF2B5EF4-FFF2-40B4-BE49-F238E27FC236}">
                <a16:creationId xmlns:a16="http://schemas.microsoft.com/office/drawing/2014/main" id="{E479FE5F-B688-4B2D-8810-616F9964618F}"/>
              </a:ext>
            </a:extLst>
          </p:cNvPr>
          <p:cNvSpPr>
            <a:spLocks noGrp="1"/>
          </p:cNvSpPr>
          <p:nvPr>
            <p:ph type="title"/>
          </p:nvPr>
        </p:nvSpPr>
        <p:spPr>
          <a:xfrm>
            <a:off x="665957" y="90292"/>
            <a:ext cx="10687843" cy="993441"/>
          </a:xfrm>
        </p:spPr>
        <p:txBody>
          <a:bodyPr>
            <a:noAutofit/>
          </a:bodyPr>
          <a:lstStyle/>
          <a:p>
            <a:pPr algn="ctr"/>
            <a:r>
              <a:rPr lang="en-US" sz="3800" dirty="0"/>
              <a:t>Teaming and Mentor Protégé Joint Ventures (MPJVs)  </a:t>
            </a:r>
          </a:p>
        </p:txBody>
      </p:sp>
      <p:sp>
        <p:nvSpPr>
          <p:cNvPr id="4" name="Text Placeholder 3">
            <a:extLst>
              <a:ext uri="{FF2B5EF4-FFF2-40B4-BE49-F238E27FC236}">
                <a16:creationId xmlns:a16="http://schemas.microsoft.com/office/drawing/2014/main" id="{494F363B-257F-4E31-852F-1D4E22F33EF6}"/>
              </a:ext>
            </a:extLst>
          </p:cNvPr>
          <p:cNvSpPr>
            <a:spLocks noGrp="1"/>
          </p:cNvSpPr>
          <p:nvPr>
            <p:ph type="body" idx="1"/>
          </p:nvPr>
        </p:nvSpPr>
        <p:spPr>
          <a:xfrm>
            <a:off x="665957" y="953213"/>
            <a:ext cx="10966719" cy="5315612"/>
          </a:xfrm>
        </p:spPr>
        <p:txBody>
          <a:bodyPr>
            <a:normAutofit fontScale="32500" lnSpcReduction="20000"/>
          </a:bodyPr>
          <a:lstStyle/>
          <a:p>
            <a:pPr marL="285750" lvl="0" indent="-285750">
              <a:lnSpc>
                <a:spcPct val="100000"/>
              </a:lnSpc>
              <a:spcBef>
                <a:spcPts val="0"/>
              </a:spcBef>
              <a:buSzTx/>
              <a:buFont typeface="Wingdings" panose="05000000000000000000" pitchFamily="2" charset="2"/>
              <a:buChar char="Ø"/>
              <a:defRPr/>
            </a:pPr>
            <a:endParaRPr lang="en-US" sz="2300" dirty="0">
              <a:solidFill>
                <a:srgbClr val="071134"/>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0000"/>
              </a:lnSpc>
              <a:spcBef>
                <a:spcPts val="0"/>
              </a:spcBef>
              <a:buSzTx/>
              <a:buFont typeface="Wingdings" panose="05000000000000000000" pitchFamily="2" charset="2"/>
              <a:buChar char="Ø"/>
              <a:defRPr/>
            </a:pPr>
            <a:r>
              <a:rPr lang="en-US" sz="4900" dirty="0">
                <a:solidFill>
                  <a:srgbClr val="071134"/>
                </a:solidFill>
                <a:latin typeface="Calibri" panose="020F0502020204030204" pitchFamily="34" charset="0"/>
                <a:ea typeface="Calibri" panose="020F0502020204030204" pitchFamily="34" charset="0"/>
                <a:cs typeface="Calibri" panose="020F0502020204030204" pitchFamily="34" charset="0"/>
              </a:rPr>
              <a:t>Teaming is a </a:t>
            </a:r>
            <a:r>
              <a:rPr lang="en-US" sz="4900" b="1" u="sng" dirty="0">
                <a:solidFill>
                  <a:srgbClr val="071134"/>
                </a:solidFill>
                <a:latin typeface="Calibri" panose="020F0502020204030204" pitchFamily="34" charset="0"/>
                <a:ea typeface="Calibri" panose="020F0502020204030204" pitchFamily="34" charset="0"/>
                <a:cs typeface="Calibri" panose="020F0502020204030204" pitchFamily="34" charset="0"/>
              </a:rPr>
              <a:t>critical part of a bidder’s proposed solution </a:t>
            </a:r>
            <a:r>
              <a:rPr lang="en-US" sz="4900" dirty="0">
                <a:solidFill>
                  <a:srgbClr val="071134"/>
                </a:solidFill>
                <a:latin typeface="Calibri" panose="020F0502020204030204" pitchFamily="34" charset="0"/>
                <a:ea typeface="Calibri" panose="020F0502020204030204" pitchFamily="34" charset="0"/>
                <a:cs typeface="Calibri" panose="020F0502020204030204" pitchFamily="34" charset="0"/>
              </a:rPr>
              <a:t>and may serve as the </a:t>
            </a:r>
            <a:r>
              <a:rPr lang="en-US" sz="4900" b="1" u="sng" dirty="0">
                <a:solidFill>
                  <a:srgbClr val="071134"/>
                </a:solidFill>
                <a:latin typeface="Calibri" panose="020F0502020204030204" pitchFamily="34" charset="0"/>
                <a:ea typeface="Calibri" panose="020F0502020204030204" pitchFamily="34" charset="0"/>
                <a:cs typeface="Calibri" panose="020F0502020204030204" pitchFamily="34" charset="0"/>
              </a:rPr>
              <a:t>key differentiator </a:t>
            </a:r>
            <a:r>
              <a:rPr lang="en-US" sz="4900" dirty="0">
                <a:solidFill>
                  <a:srgbClr val="071134"/>
                </a:solidFill>
                <a:latin typeface="Calibri" panose="020F0502020204030204" pitchFamily="34" charset="0"/>
                <a:ea typeface="Calibri" panose="020F0502020204030204" pitchFamily="34" charset="0"/>
                <a:cs typeface="Calibri" panose="020F0502020204030204" pitchFamily="34" charset="0"/>
              </a:rPr>
              <a:t>during the government’s best value trade off analysis (e.g., </a:t>
            </a:r>
            <a:r>
              <a:rPr lang="en-US" sz="4900" i="1" dirty="0">
                <a:solidFill>
                  <a:srgbClr val="071134"/>
                </a:solidFill>
                <a:latin typeface="Calibri" panose="020F0502020204030204" pitchFamily="34" charset="0"/>
                <a:ea typeface="Calibri" panose="020F0502020204030204" pitchFamily="34" charset="0"/>
                <a:cs typeface="Calibri" panose="020F0502020204030204" pitchFamily="34" charset="0"/>
              </a:rPr>
              <a:t>key personnel, certifications, past performance, financial systems, customer knowledge, management, ability to transition, technical capabilities</a:t>
            </a:r>
            <a:r>
              <a:rPr lang="en-US" sz="4900" dirty="0">
                <a:solidFill>
                  <a:srgbClr val="071134"/>
                </a:solidFill>
                <a:latin typeface="Calibri" panose="020F0502020204030204" pitchFamily="34" charset="0"/>
                <a:ea typeface="Calibri" panose="020F0502020204030204" pitchFamily="34" charset="0"/>
                <a:cs typeface="Calibri" panose="020F0502020204030204" pitchFamily="34" charset="0"/>
              </a:rPr>
              <a:t>)</a:t>
            </a:r>
          </a:p>
          <a:p>
            <a:pPr marL="0" lvl="0" indent="0">
              <a:lnSpc>
                <a:spcPct val="100000"/>
              </a:lnSpc>
              <a:spcBef>
                <a:spcPts val="0"/>
              </a:spcBef>
              <a:buSzTx/>
              <a:buNone/>
              <a:defRPr/>
            </a:pPr>
            <a:endParaRPr lang="en-US" sz="3400" dirty="0">
              <a:solidFill>
                <a:srgbClr val="071134"/>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20000"/>
              </a:lnSpc>
              <a:spcBef>
                <a:spcPts val="0"/>
              </a:spcBef>
              <a:buSzTx/>
              <a:buFont typeface="Wingdings" panose="05000000000000000000" pitchFamily="2" charset="2"/>
              <a:buChar char="Ø"/>
              <a:defRPr/>
            </a:pPr>
            <a:endParaRPr lang="en-US" sz="4000" dirty="0">
              <a:solidFill>
                <a:srgbClr val="071134"/>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20000"/>
              </a:lnSpc>
              <a:spcBef>
                <a:spcPts val="0"/>
              </a:spcBef>
              <a:buSzTx/>
              <a:buFont typeface="Wingdings" panose="05000000000000000000" pitchFamily="2" charset="2"/>
              <a:buChar char="Ø"/>
              <a:defRPr/>
            </a:pPr>
            <a:r>
              <a:rPr lang="en-US" sz="4900" dirty="0">
                <a:solidFill>
                  <a:srgbClr val="071134"/>
                </a:solidFill>
                <a:latin typeface="Calibri" panose="020F0502020204030204" pitchFamily="34" charset="0"/>
                <a:ea typeface="Calibri" panose="020F0502020204030204" pitchFamily="34" charset="0"/>
                <a:cs typeface="Calibri" panose="020F0502020204030204" pitchFamily="34" charset="0"/>
              </a:rPr>
              <a:t>JVs are very different than typical contractor team agreements (e.g., prime / sub-contractor relationship). JVs are new </a:t>
            </a:r>
            <a:r>
              <a:rPr lang="en-US" sz="4900" b="1" u="sng" dirty="0">
                <a:solidFill>
                  <a:srgbClr val="071134"/>
                </a:solidFill>
                <a:latin typeface="Calibri" panose="020F0502020204030204" pitchFamily="34" charset="0"/>
                <a:ea typeface="Calibri" panose="020F0502020204030204" pitchFamily="34" charset="0"/>
                <a:cs typeface="Calibri" panose="020F0502020204030204" pitchFamily="34" charset="0"/>
              </a:rPr>
              <a:t>separate legal entities</a:t>
            </a:r>
            <a:r>
              <a:rPr lang="en-US" sz="4900" b="1" dirty="0">
                <a:solidFill>
                  <a:srgbClr val="071134"/>
                </a:solidFill>
                <a:latin typeface="Calibri" panose="020F0502020204030204" pitchFamily="34" charset="0"/>
                <a:ea typeface="Calibri" panose="020F0502020204030204" pitchFamily="34" charset="0"/>
                <a:cs typeface="Calibri" panose="020F0502020204030204" pitchFamily="34" charset="0"/>
              </a:rPr>
              <a:t> </a:t>
            </a:r>
            <a:r>
              <a:rPr lang="en-US" sz="4900" dirty="0">
                <a:solidFill>
                  <a:srgbClr val="071134"/>
                </a:solidFill>
                <a:latin typeface="Calibri" panose="020F0502020204030204" pitchFamily="34" charset="0"/>
                <a:ea typeface="Calibri" panose="020F0502020204030204" pitchFamily="34" charset="0"/>
                <a:cs typeface="Calibri" panose="020F0502020204030204" pitchFamily="34" charset="0"/>
              </a:rPr>
              <a:t>that</a:t>
            </a:r>
            <a:r>
              <a:rPr lang="en-US" sz="4900" b="1" i="1" dirty="0">
                <a:solidFill>
                  <a:srgbClr val="071134"/>
                </a:solidFill>
                <a:latin typeface="Calibri" panose="020F0502020204030204" pitchFamily="34" charset="0"/>
                <a:ea typeface="Calibri" panose="020F0502020204030204" pitchFamily="34" charset="0"/>
                <a:cs typeface="Calibri" panose="020F0502020204030204" pitchFamily="34" charset="0"/>
              </a:rPr>
              <a:t> </a:t>
            </a:r>
            <a:r>
              <a:rPr lang="en-US" sz="4900" dirty="0">
                <a:solidFill>
                  <a:srgbClr val="071134"/>
                </a:solidFill>
                <a:latin typeface="Calibri" panose="020F0502020204030204" pitchFamily="34" charset="0"/>
                <a:ea typeface="Calibri" panose="020F0502020204030204" pitchFamily="34" charset="0"/>
                <a:cs typeface="Calibri" panose="020F0502020204030204" pitchFamily="34" charset="0"/>
              </a:rPr>
              <a:t>are formed as LLCs under </a:t>
            </a:r>
            <a:r>
              <a:rPr lang="en-US" sz="4900" b="1" u="sng" dirty="0">
                <a:solidFill>
                  <a:srgbClr val="071134"/>
                </a:solidFill>
                <a:latin typeface="Calibri" panose="020F0502020204030204" pitchFamily="34" charset="0"/>
                <a:ea typeface="Calibri" panose="020F0502020204030204" pitchFamily="34" charset="0"/>
                <a:cs typeface="Calibri" panose="020F0502020204030204" pitchFamily="34" charset="0"/>
              </a:rPr>
              <a:t>state laws</a:t>
            </a:r>
            <a:r>
              <a:rPr lang="en-US" sz="4900" dirty="0">
                <a:solidFill>
                  <a:srgbClr val="071134"/>
                </a:solidFill>
                <a:latin typeface="Calibri" panose="020F0502020204030204" pitchFamily="34" charset="0"/>
                <a:ea typeface="Calibri" panose="020F0502020204030204" pitchFamily="34" charset="0"/>
                <a:cs typeface="Calibri" panose="020F0502020204030204" pitchFamily="34" charset="0"/>
              </a:rPr>
              <a:t> and require the following:</a:t>
            </a:r>
          </a:p>
          <a:p>
            <a:pPr marL="742950" lvl="1" indent="-285750">
              <a:lnSpc>
                <a:spcPct val="120000"/>
              </a:lnSpc>
              <a:spcBef>
                <a:spcPts val="0"/>
              </a:spcBef>
              <a:buSzTx/>
              <a:buFont typeface="Courier New" panose="02070309020205020404" pitchFamily="49" charset="0"/>
              <a:buChar char="o"/>
              <a:defRPr/>
            </a:pPr>
            <a:r>
              <a:rPr lang="en-US" sz="4300" dirty="0">
                <a:solidFill>
                  <a:srgbClr val="071134"/>
                </a:solidFill>
                <a:latin typeface="Calibri" panose="020F0502020204030204" pitchFamily="34" charset="0"/>
                <a:ea typeface="Calibri" panose="020F0502020204030204" pitchFamily="34" charset="0"/>
                <a:cs typeface="Calibri" panose="020F0502020204030204" pitchFamily="34" charset="0"/>
              </a:rPr>
              <a:t>Articles of Incorporation, Operating Agreements, application documentation  </a:t>
            </a:r>
          </a:p>
          <a:p>
            <a:pPr marL="742950" lvl="1" indent="-285750">
              <a:lnSpc>
                <a:spcPct val="120000"/>
              </a:lnSpc>
              <a:spcBef>
                <a:spcPts val="0"/>
              </a:spcBef>
              <a:buSzTx/>
              <a:buFont typeface="Courier New" panose="02070309020205020404" pitchFamily="49" charset="0"/>
              <a:buChar char="o"/>
              <a:defRPr/>
            </a:pPr>
            <a:r>
              <a:rPr lang="en-US" sz="4300" b="1" u="sng" dirty="0">
                <a:solidFill>
                  <a:srgbClr val="071134"/>
                </a:solidFill>
                <a:latin typeface="Calibri" panose="020F0502020204030204" pitchFamily="34" charset="0"/>
                <a:ea typeface="Calibri" panose="020F0502020204030204" pitchFamily="34" charset="0"/>
                <a:cs typeface="Calibri" panose="020F0502020204030204" pitchFamily="34" charset="0"/>
              </a:rPr>
              <a:t>JV’s must have their own sam.gov registration</a:t>
            </a:r>
          </a:p>
          <a:p>
            <a:pPr marL="742950" lvl="1" indent="-285750">
              <a:lnSpc>
                <a:spcPct val="120000"/>
              </a:lnSpc>
              <a:spcBef>
                <a:spcPts val="0"/>
              </a:spcBef>
              <a:buSzTx/>
              <a:buFont typeface="Courier New" panose="02070309020205020404" pitchFamily="49" charset="0"/>
              <a:buChar char="o"/>
              <a:defRPr/>
            </a:pPr>
            <a:r>
              <a:rPr lang="en-US" sz="4300" dirty="0">
                <a:latin typeface="Calibri" panose="020F0502020204030204" pitchFamily="34" charset="0"/>
                <a:cs typeface="Calibri" panose="020F0502020204030204" pitchFamily="34" charset="0"/>
              </a:rPr>
              <a:t>Mentor protégé agreement detailing each parties' commitments </a:t>
            </a:r>
            <a:r>
              <a:rPr lang="en-US" sz="4300" b="1" u="sng" dirty="0">
                <a:latin typeface="Calibri" panose="020F0502020204030204" pitchFamily="34" charset="0"/>
                <a:cs typeface="Calibri" panose="020F0502020204030204" pitchFamily="34" charset="0"/>
              </a:rPr>
              <a:t>must be approved by SBA first</a:t>
            </a:r>
            <a:endParaRPr lang="en-US" sz="4300" b="1" u="sng" dirty="0">
              <a:solidFill>
                <a:srgbClr val="071134"/>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0000"/>
              </a:lnSpc>
              <a:spcBef>
                <a:spcPts val="0"/>
              </a:spcBef>
              <a:buSzTx/>
              <a:buFont typeface="Wingdings" panose="05000000000000000000" pitchFamily="2" charset="2"/>
              <a:buChar char="Ø"/>
              <a:defRPr/>
            </a:pPr>
            <a:endParaRPr lang="en-US" sz="4300" dirty="0">
              <a:solidFill>
                <a:srgbClr val="071134"/>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0000"/>
              </a:lnSpc>
              <a:spcBef>
                <a:spcPts val="0"/>
              </a:spcBef>
              <a:buSzTx/>
              <a:buFont typeface="Wingdings" panose="05000000000000000000" pitchFamily="2" charset="2"/>
              <a:buChar char="Ø"/>
              <a:defRPr/>
            </a:pPr>
            <a:endParaRPr lang="en-US" sz="1900" dirty="0">
              <a:solidFill>
                <a:srgbClr val="071134"/>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defRPr/>
            </a:pPr>
            <a:r>
              <a:rPr lang="en-US" sz="4900" b="1" dirty="0">
                <a:solidFill>
                  <a:srgbClr val="071134"/>
                </a:solidFill>
                <a:latin typeface="Calibri" panose="020F0502020204030204" pitchFamily="34" charset="0"/>
                <a:ea typeface="Calibri" panose="020F0502020204030204" pitchFamily="34" charset="0"/>
                <a:cs typeface="Calibri" panose="020F0502020204030204" pitchFamily="34" charset="0"/>
              </a:rPr>
              <a:t>Why companies form MPJVs?</a:t>
            </a:r>
          </a:p>
          <a:p>
            <a:pPr marL="800100" lvl="1" indent="-342900">
              <a:buFont typeface="Courier New" panose="02070309020205020404" pitchFamily="49" charset="0"/>
              <a:buChar char="o"/>
              <a:defRPr/>
            </a:pPr>
            <a:r>
              <a:rPr lang="en-US" sz="4300" dirty="0">
                <a:solidFill>
                  <a:srgbClr val="071134"/>
                </a:solidFill>
                <a:latin typeface="Calibri" panose="020F0502020204030204" pitchFamily="34" charset="0"/>
                <a:ea typeface="Calibri" panose="020F0502020204030204" pitchFamily="34" charset="0"/>
                <a:cs typeface="Calibri" panose="020F0502020204030204" pitchFamily="34" charset="0"/>
              </a:rPr>
              <a:t>An SBA approved mentor and its protégé can form a JV as a small business for any small business contract, </a:t>
            </a:r>
            <a:r>
              <a:rPr lang="en-US" sz="4300" b="1" u="sng" dirty="0">
                <a:solidFill>
                  <a:srgbClr val="071134"/>
                </a:solidFill>
                <a:latin typeface="Calibri" panose="020F0502020204030204" pitchFamily="34" charset="0"/>
                <a:ea typeface="Calibri" panose="020F0502020204030204" pitchFamily="34" charset="0"/>
                <a:cs typeface="Calibri" panose="020F0502020204030204" pitchFamily="34" charset="0"/>
              </a:rPr>
              <a:t>provided the protégé individually qualifies as small</a:t>
            </a:r>
            <a:r>
              <a:rPr lang="en-US" sz="4300" dirty="0">
                <a:solidFill>
                  <a:srgbClr val="071134"/>
                </a:solidFill>
                <a:latin typeface="Calibri" panose="020F0502020204030204" pitchFamily="34" charset="0"/>
                <a:ea typeface="Calibri" panose="020F0502020204030204" pitchFamily="34" charset="0"/>
                <a:cs typeface="Calibri" panose="020F0502020204030204" pitchFamily="34" charset="0"/>
              </a:rPr>
              <a:t>. The JV may also pursue any type of  set-aside contract  for which the protégé qualifies, including contracts set aside for 8(a), SDVOSB, woman-owned, and HUBZone businesses. </a:t>
            </a:r>
          </a:p>
          <a:p>
            <a:pPr marL="800100" lvl="1" indent="-342900">
              <a:buFont typeface="Courier New" panose="02070309020205020404" pitchFamily="49" charset="0"/>
              <a:buChar char="o"/>
              <a:defRPr/>
            </a:pPr>
            <a:r>
              <a:rPr lang="en-US" sz="4300" dirty="0">
                <a:solidFill>
                  <a:srgbClr val="071134"/>
                </a:solidFill>
                <a:latin typeface="Calibri" panose="020F0502020204030204" pitchFamily="34" charset="0"/>
                <a:ea typeface="Calibri" panose="020F0502020204030204" pitchFamily="34" charset="0"/>
                <a:cs typeface="Calibri" panose="020F0502020204030204" pitchFamily="34" charset="0"/>
              </a:rPr>
              <a:t>Large companies in a MPJV are allowed greater work share of small business set aside work </a:t>
            </a:r>
          </a:p>
          <a:p>
            <a:pPr marL="800100" lvl="1" indent="-342900">
              <a:buFont typeface="Courier New" panose="02070309020205020404" pitchFamily="49" charset="0"/>
              <a:buChar char="o"/>
              <a:defRPr/>
            </a:pPr>
            <a:r>
              <a:rPr lang="en-US" sz="4300" dirty="0">
                <a:solidFill>
                  <a:srgbClr val="071134"/>
                </a:solidFill>
                <a:latin typeface="Calibri" panose="020F0502020204030204" pitchFamily="34" charset="0"/>
                <a:ea typeface="Calibri" panose="020F0502020204030204" pitchFamily="34" charset="0"/>
                <a:cs typeface="Calibri" panose="020F0502020204030204" pitchFamily="34" charset="0"/>
              </a:rPr>
              <a:t>Small businesses benefit from mentoring, financial assistance, business development support, guidance on business management systems, human resource sharing, and the mentor’s past performance. </a:t>
            </a:r>
          </a:p>
          <a:p>
            <a:pPr marL="0" lvl="0" indent="0">
              <a:lnSpc>
                <a:spcPct val="100000"/>
              </a:lnSpc>
              <a:spcBef>
                <a:spcPts val="0"/>
              </a:spcBef>
              <a:buSzTx/>
              <a:buNone/>
              <a:defRPr/>
            </a:pPr>
            <a:endParaRPr lang="en-US" sz="1900" dirty="0">
              <a:solidFill>
                <a:srgbClr val="07113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0000"/>
              </a:lnSpc>
              <a:spcBef>
                <a:spcPts val="0"/>
              </a:spcBef>
              <a:buSzTx/>
              <a:buNone/>
              <a:defRPr/>
            </a:pPr>
            <a:endParaRPr lang="en-US" sz="2900" dirty="0">
              <a:solidFill>
                <a:srgbClr val="071134"/>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defRPr/>
            </a:pPr>
            <a:r>
              <a:rPr lang="en-US" sz="4900" b="1" dirty="0">
                <a:solidFill>
                  <a:srgbClr val="071134"/>
                </a:solidFill>
                <a:highlight>
                  <a:srgbClr val="FFFF00"/>
                </a:highlight>
                <a:latin typeface="Calibri" panose="020F0502020204030204" pitchFamily="34" charset="0"/>
                <a:ea typeface="Calibri" panose="020F0502020204030204" pitchFamily="34" charset="0"/>
                <a:cs typeface="Calibri" panose="020F0502020204030204" pitchFamily="34" charset="0"/>
              </a:rPr>
              <a:t>Early and frequently updated forecasting of small business opportunities is critical to the success of these partnerships!</a:t>
            </a:r>
          </a:p>
          <a:p>
            <a:pPr marL="800100" lvl="1" indent="-342900">
              <a:buFont typeface="Courier New" panose="02070309020205020404" pitchFamily="49" charset="0"/>
              <a:buChar char="o"/>
              <a:defRPr/>
            </a:pPr>
            <a:r>
              <a:rPr lang="en-US" sz="4300" dirty="0">
                <a:solidFill>
                  <a:srgbClr val="071134"/>
                </a:solidFill>
                <a:latin typeface="Calibri" panose="020F0502020204030204" pitchFamily="34" charset="0"/>
                <a:ea typeface="Calibri" panose="020F0502020204030204" pitchFamily="34" charset="0"/>
                <a:cs typeface="Calibri" panose="020F0502020204030204" pitchFamily="34" charset="0"/>
              </a:rPr>
              <a:t>A MPJV can take </a:t>
            </a:r>
            <a:r>
              <a:rPr lang="en-US" sz="4300" b="1" i="1" u="sng" dirty="0">
                <a:solidFill>
                  <a:srgbClr val="071134"/>
                </a:solidFill>
                <a:latin typeface="Calibri" panose="020F0502020204030204" pitchFamily="34" charset="0"/>
                <a:ea typeface="Calibri" panose="020F0502020204030204" pitchFamily="34" charset="0"/>
                <a:cs typeface="Calibri" panose="020F0502020204030204" pitchFamily="34" charset="0"/>
              </a:rPr>
              <a:t>6+ months to set up and receive approval </a:t>
            </a:r>
          </a:p>
          <a:p>
            <a:pPr marL="800100" lvl="1" indent="-342900">
              <a:buFont typeface="Courier New" panose="02070309020205020404" pitchFamily="49" charset="0"/>
              <a:buChar char="o"/>
              <a:defRPr/>
            </a:pPr>
            <a:r>
              <a:rPr lang="en-US" sz="4300" dirty="0">
                <a:solidFill>
                  <a:srgbClr val="071134"/>
                </a:solidFill>
                <a:latin typeface="Calibri" panose="020F0502020204030204" pitchFamily="34" charset="0"/>
                <a:ea typeface="Calibri" panose="020F0502020204030204" pitchFamily="34" charset="0"/>
                <a:cs typeface="Calibri" panose="020F0502020204030204" pitchFamily="34" charset="0"/>
              </a:rPr>
              <a:t>MPJVs have a time limit so they try to pursue as many contracts together as possible during their existence</a:t>
            </a:r>
          </a:p>
          <a:p>
            <a:pPr marL="0" indent="0">
              <a:buNone/>
              <a:defRPr/>
            </a:pPr>
            <a:endParaRPr lang="en-US" dirty="0">
              <a:solidFill>
                <a:srgbClr val="071134"/>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defRPr/>
            </a:pPr>
            <a:endParaRPr lang="en-US" dirty="0">
              <a:solidFill>
                <a:srgbClr val="071134"/>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332699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D712099083E440816E3932894F2613" ma:contentTypeVersion="23" ma:contentTypeDescription="Create a new document." ma:contentTypeScope="" ma:versionID="66a2aa856aa23336ae011f8eae8583c4">
  <xsd:schema xmlns:xsd="http://www.w3.org/2001/XMLSchema" xmlns:xs="http://www.w3.org/2001/XMLSchema" xmlns:p="http://schemas.microsoft.com/office/2006/metadata/properties" xmlns:ns2="cd40f140-bc82-462f-9c1b-918f87980ecb" xmlns:ns3="78c79554-b2da-4ea8-af0a-e2e1939d8686" targetNamespace="http://schemas.microsoft.com/office/2006/metadata/properties" ma:root="true" ma:fieldsID="e56aeb2bcdc83cbc312ba7ab35ac1620" ns2:_="" ns3:_="">
    <xsd:import namespace="cd40f140-bc82-462f-9c1b-918f87980ecb"/>
    <xsd:import namespace="78c79554-b2da-4ea8-af0a-e2e1939d8686"/>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Payc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40f140-bc82-462f-9c1b-918f87980ec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0bb9b5fa-defe-4909-ac06-94d7445c4c80}" ma:internalName="TaxCatchAll" ma:showField="CatchAllData" ma:web="cd40f140-bc82-462f-9c1b-918f87980e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8c79554-b2da-4ea8-af0a-e2e1939d868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_Flow_SignoffStatus" ma:index="19" nillable="true" ma:displayName="Sign-off status" ma:internalName="Sign_x002d_off_x0020_status">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64dbc98-b835-4333-9a0f-4c219d39c4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Paycor" ma:index="28" nillable="true" ma:displayName="Paycor (Do not use)" ma:description="Choose Paycor to have document added to list/library" ma:format="Dropdown" ma:internalName="Paycor">
      <xsd:simpleType>
        <xsd:restriction base="dms:Choice">
          <xsd:enumeration value="Choice 1"/>
          <xsd:enumeration value="Choice 2"/>
          <xsd:enumeration value="Choice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8c79554-b2da-4ea8-af0a-e2e1939d8686" xsi:nil="true"/>
    <Paycor xmlns="78c79554-b2da-4ea8-af0a-e2e1939d8686" xsi:nil="true"/>
    <lcf76f155ced4ddcb4097134ff3c332f xmlns="78c79554-b2da-4ea8-af0a-e2e1939d8686">
      <Terms xmlns="http://schemas.microsoft.com/office/infopath/2007/PartnerControls"/>
    </lcf76f155ced4ddcb4097134ff3c332f>
    <TaxCatchAll xmlns="cd40f140-bc82-462f-9c1b-918f87980ecb"/>
  </documentManagement>
</p:properties>
</file>

<file path=customXml/itemProps1.xml><?xml version="1.0" encoding="utf-8"?>
<ds:datastoreItem xmlns:ds="http://schemas.openxmlformats.org/officeDocument/2006/customXml" ds:itemID="{C35F81EB-07EC-41EF-BA30-D9AFCF237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40f140-bc82-462f-9c1b-918f87980ecb"/>
    <ds:schemaRef ds:uri="78c79554-b2da-4ea8-af0a-e2e1939d86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70C009-91F3-4AC3-BE05-7FB934696CDA}">
  <ds:schemaRefs>
    <ds:schemaRef ds:uri="http://schemas.microsoft.com/sharepoint/v3/contenttype/forms"/>
  </ds:schemaRefs>
</ds:datastoreItem>
</file>

<file path=customXml/itemProps3.xml><?xml version="1.0" encoding="utf-8"?>
<ds:datastoreItem xmlns:ds="http://schemas.openxmlformats.org/officeDocument/2006/customXml" ds:itemID="{606CCC71-F0DE-46C5-A0F9-31DEE720F37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78c79554-b2da-4ea8-af0a-e2e1939d8686"/>
    <ds:schemaRef ds:uri="cd40f140-bc82-462f-9c1b-918f87980ec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9468</TotalTime>
  <Words>9288</Words>
  <Application>Microsoft Office PowerPoint</Application>
  <PresentationFormat>Widescreen</PresentationFormat>
  <Paragraphs>838</Paragraphs>
  <Slides>42</Slides>
  <Notes>22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42</vt:i4>
      </vt:variant>
    </vt:vector>
  </HeadingPairs>
  <TitlesOfParts>
    <vt:vector size="58" baseType="lpstr">
      <vt:lpstr>Microsoft GothicNeo</vt:lpstr>
      <vt:lpstr>Microsoft GothicNeo Light</vt:lpstr>
      <vt:lpstr>Aptos</vt:lpstr>
      <vt:lpstr>Aptos Narrow</vt:lpstr>
      <vt:lpstr>Arial</vt:lpstr>
      <vt:lpstr>Calibri</vt:lpstr>
      <vt:lpstr>Calibri Light</vt:lpstr>
      <vt:lpstr>Courier New</vt:lpstr>
      <vt:lpstr>Franklin Gothic Book</vt:lpstr>
      <vt:lpstr>Futura Bk BT</vt:lpstr>
      <vt:lpstr>Noto Sans Symbols</vt:lpstr>
      <vt:lpstr>Poppins</vt:lpstr>
      <vt:lpstr>Times New Roman</vt:lpstr>
      <vt:lpstr>Wingdings</vt:lpstr>
      <vt:lpstr>Office Theme</vt:lpstr>
      <vt:lpstr>1_Office Theme</vt:lpstr>
      <vt:lpstr>CMS Reverse Industry Day</vt:lpstr>
      <vt:lpstr>AGENDA</vt:lpstr>
      <vt:lpstr>Meet the Presenters</vt:lpstr>
      <vt:lpstr>    Part 1: The Role of Pre-RFP Communications and Engagement to Best Value Procurements </vt:lpstr>
      <vt:lpstr>Acquisition Planning Considerations  for Best Value Procurements</vt:lpstr>
      <vt:lpstr>Industry’s Approach to Procurements</vt:lpstr>
      <vt:lpstr>Industry’s Approach to Procurements Continued</vt:lpstr>
      <vt:lpstr>Role and Importance of Forecasts</vt:lpstr>
      <vt:lpstr>Teaming and Mentor Protégé Joint Ventures (MPJVs)  </vt:lpstr>
      <vt:lpstr>What Signals Are You Sending to Industry?</vt:lpstr>
      <vt:lpstr> Incentivizing Competition  </vt:lpstr>
      <vt:lpstr>Improving Best Value Procurements Through Market Research </vt:lpstr>
      <vt:lpstr>Importance of One-on-Ones</vt:lpstr>
      <vt:lpstr>Ways to Improve RFP Outcomes from Market Research </vt:lpstr>
      <vt:lpstr>Importance of Draft RFP</vt:lpstr>
      <vt:lpstr>Part 2: How Industry Analyzes and Responds  to Best Value RFPs </vt:lpstr>
      <vt:lpstr>Overall RFP Concerns</vt:lpstr>
      <vt:lpstr>Evaluation Criteria (Section M) Overview </vt:lpstr>
      <vt:lpstr>Challenges with Section M:  Evaluation Criteria</vt:lpstr>
      <vt:lpstr>Challenges in Section M:  Evaluation Criteria</vt:lpstr>
      <vt:lpstr>Challenges in Section M:  Evaluation Criteria</vt:lpstr>
      <vt:lpstr>  Challenges in Instructions (Section L)   </vt:lpstr>
      <vt:lpstr>Challenges in Section L (Instructions)</vt:lpstr>
      <vt:lpstr>Examples from Real Proposals</vt:lpstr>
      <vt:lpstr>Section L (Instructions): Suggestions</vt:lpstr>
      <vt:lpstr>5 Minute Break</vt:lpstr>
      <vt:lpstr>Section C: Description/Specifications/Statement of Work  Differences between SOW, PWS, and SOO</vt:lpstr>
      <vt:lpstr>Challenges and Impacts in Section C</vt:lpstr>
      <vt:lpstr>Challenges and Impact in Section C</vt:lpstr>
      <vt:lpstr>Impact of SOW, SOO, and PWS – Example</vt:lpstr>
      <vt:lpstr>Section C: Description/Specifications/Statement of Work Industry Expectations for SOW, SOO and PWS </vt:lpstr>
      <vt:lpstr>Suggestions in Section C </vt:lpstr>
      <vt:lpstr>Section B: Supplies or Services and Prices/Costs</vt:lpstr>
      <vt:lpstr>What is Price to Win (PTW)?</vt:lpstr>
      <vt:lpstr>RFP Language that Influences PTW</vt:lpstr>
      <vt:lpstr>RFP Language that Influences PTW</vt:lpstr>
      <vt:lpstr>Impacts of Section B: Pricing for Innovative Solutions.</vt:lpstr>
      <vt:lpstr>Section B: Impact of Contract Type</vt:lpstr>
      <vt:lpstr>Multi Phase Evaluations</vt:lpstr>
      <vt:lpstr>Multi Phase Evaluations Phase I and Phase II Down Select (example to combine)</vt:lpstr>
      <vt:lpstr>Multi Phase Evaluations Phase I and Phase II Down Select (example to combine)</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 Sweet</dc:creator>
  <cp:lastModifiedBy>Shodunke, Aminat (CMS/OAGM)</cp:lastModifiedBy>
  <cp:revision>105</cp:revision>
  <cp:lastPrinted>2023-12-05T23:47:51Z</cp:lastPrinted>
  <dcterms:created xsi:type="dcterms:W3CDTF">2023-12-03T15:47:26Z</dcterms:created>
  <dcterms:modified xsi:type="dcterms:W3CDTF">2024-07-29T17:25:42Z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0x010100E7D712099083E440816E3932894F2613</vt:lpwstr>
  </property>
</Properties>
</file>